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445" r:id="rId2"/>
    <p:sldId id="464" r:id="rId3"/>
    <p:sldId id="462" r:id="rId4"/>
    <p:sldId id="449" r:id="rId5"/>
    <p:sldId id="453" r:id="rId6"/>
    <p:sldId id="450" r:id="rId7"/>
    <p:sldId id="451" r:id="rId8"/>
    <p:sldId id="457" r:id="rId9"/>
    <p:sldId id="452" r:id="rId10"/>
    <p:sldId id="486" r:id="rId11"/>
    <p:sldId id="463" r:id="rId12"/>
    <p:sldId id="461" r:id="rId13"/>
    <p:sldId id="469" r:id="rId14"/>
    <p:sldId id="466" r:id="rId15"/>
    <p:sldId id="471" r:id="rId16"/>
    <p:sldId id="495" r:id="rId17"/>
    <p:sldId id="467" r:id="rId18"/>
    <p:sldId id="470" r:id="rId19"/>
    <p:sldId id="492" r:id="rId20"/>
    <p:sldId id="493" r:id="rId21"/>
    <p:sldId id="478" r:id="rId22"/>
    <p:sldId id="479" r:id="rId23"/>
    <p:sldId id="472" r:id="rId24"/>
    <p:sldId id="473" r:id="rId25"/>
    <p:sldId id="487" r:id="rId26"/>
    <p:sldId id="474" r:id="rId27"/>
    <p:sldId id="481" r:id="rId28"/>
    <p:sldId id="482" r:id="rId29"/>
    <p:sldId id="483" r:id="rId30"/>
    <p:sldId id="494" r:id="rId31"/>
    <p:sldId id="455" r:id="rId32"/>
    <p:sldId id="480" r:id="rId33"/>
    <p:sldId id="488" r:id="rId34"/>
    <p:sldId id="489" r:id="rId35"/>
    <p:sldId id="490" r:id="rId36"/>
    <p:sldId id="491" r:id="rId37"/>
    <p:sldId id="484" r:id="rId38"/>
    <p:sldId id="485" r:id="rId39"/>
    <p:sldId id="458" r:id="rId40"/>
    <p:sldId id="459" r:id="rId41"/>
    <p:sldId id="460" r:id="rId42"/>
    <p:sldId id="446" r:id="rId43"/>
    <p:sldId id="401" r:id="rId44"/>
    <p:sldId id="396" r:id="rId45"/>
    <p:sldId id="397" r:id="rId46"/>
    <p:sldId id="398" r:id="rId47"/>
    <p:sldId id="415" r:id="rId48"/>
    <p:sldId id="416" r:id="rId49"/>
    <p:sldId id="417" r:id="rId50"/>
    <p:sldId id="418" r:id="rId51"/>
    <p:sldId id="419" r:id="rId52"/>
    <p:sldId id="420" r:id="rId53"/>
    <p:sldId id="425" r:id="rId54"/>
    <p:sldId id="427" r:id="rId55"/>
    <p:sldId id="428" r:id="rId56"/>
    <p:sldId id="429" r:id="rId57"/>
    <p:sldId id="434" r:id="rId58"/>
    <p:sldId id="476" r:id="rId59"/>
    <p:sldId id="477" r:id="rId60"/>
    <p:sldId id="44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A68B9-8E55-494F-A0BF-7779808A96E4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A580-0A8F-402B-B1C9-551936B5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44BEA-9881-4B85-9DF7-8DC41D01D1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bcbirds.org/blog/truth-about-birds-and-glass-collisions/" TargetMode="External"/><Relationship Id="rId4" Type="http://schemas.openxmlformats.org/officeDocument/2006/relationships/hyperlink" Target="https://flap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birdcast.info/migration-tools/live-migration-map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llaboutbirds.org/news/mesmerizing-migration-watch-118-bird-species-migrate-across-a-map-of-the-western-hemisphere/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htsoutheartland.org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www.audubon.org/lights-out-progra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udubon.org/lights-out-program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udubon.org/lights-out-program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rksky.org/our-work/conservation/idsp/" TargetMode="Externa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hyperlink" Target="https://www.darksky.org/our-work/lighting/lighting-for-industry/fsa/fsa-products/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www.darksky.org/wp-content/uploads/bsk-pdf-manager/2020/01/Home-Lighting-Assessment-Pri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darksky.org/our-work/lighting/public-policy/lighting-ordinance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fHxNn-FEnc" TargetMode="External"/><Relationship Id="rId7" Type="http://schemas.openxmlformats.org/officeDocument/2006/relationships/image" Target="../media/image47.png"/><Relationship Id="rId2" Type="http://schemas.openxmlformats.org/officeDocument/2006/relationships/hyperlink" Target="https://www.darkskymissour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globeatnight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pn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2.png"/><Relationship Id="rId9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hyperlink" Target="https://flap.org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hyperlink" Target="https://flap.org/stop-birds-from-hitting-windows/" TargetMode="Externa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18-21577-6.pdf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flap.org/wp-content/uploads/2019/11/US-Fish-and-Wildlife-Best-Practic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birdcast.inf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darksky.org/images/header//idsa_img_customHeader-bg-118981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1113" y="3120369"/>
            <a:ext cx="787400" cy="556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38455" y="4219234"/>
            <a:ext cx="8229600" cy="1306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Impact of ALAN on bird populations</a:t>
            </a:r>
            <a:endParaRPr lang="en-US" sz="5500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1824" y="1714149"/>
            <a:ext cx="8229600" cy="2451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aur" panose="02030504050205020304" pitchFamily="18" charset="0"/>
              </a:rPr>
              <a:t>2023 Annual </a:t>
            </a:r>
            <a:r>
              <a:rPr lang="en-US" dirty="0" err="1">
                <a:latin typeface="Centaur" panose="02030504050205020304" pitchFamily="18" charset="0"/>
              </a:rPr>
              <a:t>MoBCI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smtClean="0">
                <a:latin typeface="Centaur" panose="02030504050205020304" pitchFamily="18" charset="0"/>
              </a:rPr>
              <a:t>Conference</a:t>
            </a:r>
            <a:endParaRPr lang="en-US" dirty="0">
              <a:latin typeface="Centaur" panose="02030504050205020304" pitchFamily="18" charset="0"/>
            </a:endParaRPr>
          </a:p>
          <a:p>
            <a:r>
              <a:rPr lang="en-US" dirty="0" err="1" smtClean="0">
                <a:latin typeface="Centaur" panose="02030504050205020304" pitchFamily="18" charset="0"/>
              </a:rPr>
              <a:t>Vayujeet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Gokhale</a:t>
            </a:r>
            <a:r>
              <a:rPr lang="en-US" dirty="0" smtClean="0">
                <a:latin typeface="Centaur" panose="02030504050205020304" pitchFamily="18" charset="0"/>
              </a:rPr>
              <a:t/>
            </a:r>
            <a:br>
              <a:rPr lang="en-US" dirty="0" smtClean="0">
                <a:latin typeface="Centaur" panose="02030504050205020304" pitchFamily="18" charset="0"/>
              </a:rPr>
            </a:br>
            <a:endParaRPr lang="en-US" dirty="0" smtClean="0">
              <a:latin typeface="Centaur" panose="02030504050205020304" pitchFamily="18" charset="0"/>
            </a:endParaRPr>
          </a:p>
          <a:p>
            <a:r>
              <a:rPr lang="en-US" dirty="0" smtClean="0">
                <a:latin typeface="Centaur" panose="02030504050205020304" pitchFamily="18" charset="0"/>
              </a:rPr>
              <a:t>Professor of Physics and Astronomy</a:t>
            </a:r>
          </a:p>
          <a:p>
            <a:r>
              <a:rPr lang="en-US" dirty="0" smtClean="0">
                <a:latin typeface="Centaur" panose="02030504050205020304" pitchFamily="18" charset="0"/>
              </a:rPr>
              <a:t>Truman State University</a:t>
            </a:r>
            <a:endParaRPr lang="en-US" dirty="0">
              <a:latin typeface="Centaur" panose="02030504050205020304" pitchFamily="18" charset="0"/>
            </a:endParaRPr>
          </a:p>
        </p:txBody>
      </p:sp>
      <p:pic>
        <p:nvPicPr>
          <p:cNvPr id="1026" name="Picture 2" descr="https://mobci.net/wp-content/uploads/2018/06/2018-website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8" y="153810"/>
            <a:ext cx="6562852" cy="15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-1"/>
            <a:ext cx="1815973" cy="127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1304" y="0"/>
            <a:ext cx="2070504" cy="122025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4" y="4767272"/>
            <a:ext cx="2130425" cy="20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/>
        </p:nvGrpSpPr>
        <p:grpSpPr>
          <a:xfrm>
            <a:off x="84317" y="1066800"/>
            <a:ext cx="8983483" cy="2819400"/>
            <a:chOff x="-26126" y="1981200"/>
            <a:chExt cx="9170126" cy="2828109"/>
          </a:xfrm>
        </p:grpSpPr>
        <p:grpSp>
          <p:nvGrpSpPr>
            <p:cNvPr id="4" name="Group 7"/>
            <p:cNvGrpSpPr/>
            <p:nvPr/>
          </p:nvGrpSpPr>
          <p:grpSpPr>
            <a:xfrm>
              <a:off x="0" y="1981200"/>
              <a:ext cx="9144000" cy="2819400"/>
              <a:chOff x="152400" y="3429000"/>
              <a:chExt cx="7341130" cy="2286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8912" y="3429000"/>
                <a:ext cx="2734618" cy="2286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3429000"/>
                <a:ext cx="4612518" cy="2286000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286000" y="4343400"/>
                <a:ext cx="38100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667000" y="3429000"/>
                <a:ext cx="2057400" cy="914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667000" y="4648200"/>
                <a:ext cx="2057400" cy="1066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-26126" y="4563088"/>
              <a:ext cx="17299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https://lightpollutionmap.info/</a:t>
              </a:r>
              <a:endParaRPr lang="en-US" sz="1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4317" y="3886200"/>
            <a:ext cx="89834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entaur" panose="02030504050205020304" pitchFamily="18" charset="0"/>
              </a:rPr>
              <a:t>“The loss of the night sky is placed in the broader context of </a:t>
            </a:r>
            <a:r>
              <a:rPr lang="en-US" sz="2600" dirty="0" smtClean="0">
                <a:latin typeface="Centaur" panose="02030504050205020304" pitchFamily="18" charset="0"/>
              </a:rPr>
              <a:t/>
            </a:r>
            <a:br>
              <a:rPr lang="en-US" sz="2600" dirty="0" smtClean="0">
                <a:latin typeface="Centaur" panose="02030504050205020304" pitchFamily="18" charset="0"/>
              </a:rPr>
            </a:br>
            <a:r>
              <a:rPr lang="en-US" sz="2600" b="1" u="sng" dirty="0" smtClean="0">
                <a:latin typeface="Centaur" panose="02030504050205020304" pitchFamily="18" charset="0"/>
              </a:rPr>
              <a:t>society’s </a:t>
            </a:r>
            <a:r>
              <a:rPr lang="en-US" sz="2600" b="1" u="sng" dirty="0">
                <a:latin typeface="Centaur" panose="02030504050205020304" pitchFamily="18" charset="0"/>
              </a:rPr>
              <a:t>difficulty in fully articulating non-consumptive values such as natural beauty</a:t>
            </a:r>
            <a:r>
              <a:rPr lang="en-US" sz="2600" dirty="0">
                <a:latin typeface="Centaur" panose="02030504050205020304" pitchFamily="18" charset="0"/>
              </a:rPr>
              <a:t>.”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Challenge</a:t>
            </a:r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223414" y="5021586"/>
            <a:ext cx="2667000" cy="1784350"/>
            <a:chOff x="223414" y="5021586"/>
            <a:chExt cx="2667000" cy="1784350"/>
          </a:xfrm>
        </p:grpSpPr>
        <p:sp>
          <p:nvSpPr>
            <p:cNvPr id="12" name="Cloud Callout 11"/>
            <p:cNvSpPr/>
            <p:nvPr/>
          </p:nvSpPr>
          <p:spPr>
            <a:xfrm>
              <a:off x="223414" y="5021586"/>
              <a:ext cx="2667000" cy="1784350"/>
            </a:xfrm>
            <a:prstGeom prst="cloudCallout">
              <a:avLst>
                <a:gd name="adj1" fmla="val 69666"/>
                <a:gd name="adj2" fmla="val -6382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6942" y="5341203"/>
              <a:ext cx="1899944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How to bridge </a:t>
              </a:r>
              <a:b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Centaur" panose="02030504050205020304" pitchFamily="18" charset="0"/>
                </a:rPr>
                <a:t>this gap!?</a:t>
              </a:r>
              <a:endParaRPr lang="en-US" sz="2400" dirty="0">
                <a:solidFill>
                  <a:srgbClr val="FF0000"/>
                </a:solidFill>
                <a:latin typeface="Centaur" panose="020305040502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962400" y="5121274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aur" panose="02030504050205020304" pitchFamily="18" charset="0"/>
              </a:rPr>
              <a:t>Terrell </a:t>
            </a:r>
            <a:r>
              <a:rPr lang="en-US" dirty="0" err="1" smtClean="0">
                <a:latin typeface="Centaur" panose="02030504050205020304" pitchFamily="18" charset="0"/>
              </a:rPr>
              <a:t>Gallaway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(Missouri State University; IDA-Mo Board Member)</a:t>
            </a:r>
            <a:endParaRPr lang="en-US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I’d like you to do</a:t>
            </a:r>
            <a:endParaRPr lang="en-US" sz="40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827" y="960437"/>
            <a:ext cx="9118981" cy="105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smtClean="0">
                <a:latin typeface="Centaur" panose="02030504050205020304" pitchFamily="18" charset="0"/>
              </a:rPr>
              <a:t>Experience twilight in solitude or with friends, family, other loved ones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and strangers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73" y="2011734"/>
            <a:ext cx="8490268" cy="483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62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Natural Illumination during day &amp; night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080381"/>
            <a:ext cx="7425359" cy="4979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2534" y="6352143"/>
            <a:ext cx="57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aur" panose="02030504050205020304" pitchFamily="18" charset="0"/>
              </a:rPr>
              <a:t>Dark Sky International: State of the Science 2023, John </a:t>
            </a:r>
            <a:r>
              <a:rPr lang="en-US" i="1" dirty="0" err="1" smtClean="0">
                <a:latin typeface="Centaur" panose="02030504050205020304" pitchFamily="18" charset="0"/>
              </a:rPr>
              <a:t>Barentine</a:t>
            </a:r>
            <a:endParaRPr lang="en-US" i="1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Birds and ALAN: Bird Migration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133600"/>
            <a:ext cx="87939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4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the nearly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630 terrestrial species of birds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regularly occurring in North America, approximately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70%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are considered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migratory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and of these more than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80%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migrate at </a:t>
            </a:r>
            <a:r>
              <a:rPr lang="en-US" sz="2600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night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Trillions of flying organisms (</a:t>
            </a:r>
            <a:r>
              <a:rPr lang="en-US" sz="2600" dirty="0" err="1">
                <a:solidFill>
                  <a:prstClr val="black"/>
                </a:solidFill>
                <a:latin typeface="Centaur" panose="02030504050205020304" pitchFamily="18" charset="0"/>
              </a:rPr>
              <a:t>eg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birds, bats, insects) occupy the airspace within the troposphere during different periods of their annual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cycles.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The recent recognition of </a:t>
            </a:r>
            <a:r>
              <a:rPr lang="en-US" sz="2600" b="1" u="sng" dirty="0">
                <a:solidFill>
                  <a:prstClr val="black"/>
                </a:solidFill>
                <a:latin typeface="Centaur" panose="02030504050205020304" pitchFamily="18" charset="0"/>
              </a:rPr>
              <a:t>airspace as vital habitat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– one that is subject to increasing modification by humans – highlights the fundamental need to understand how organisms cope with such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alterations.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b="1" dirty="0">
                <a:latin typeface="Centaur" panose="02030504050205020304" pitchFamily="18" charset="0"/>
              </a:rPr>
              <a:t>Positive </a:t>
            </a:r>
            <a:r>
              <a:rPr lang="en-US" sz="2600" b="1" dirty="0" err="1">
                <a:latin typeface="Centaur" panose="02030504050205020304" pitchFamily="18" charset="0"/>
              </a:rPr>
              <a:t>phototaxis</a:t>
            </a:r>
            <a:r>
              <a:rPr lang="en-US" sz="2600" b="1" dirty="0">
                <a:latin typeface="Centaur" panose="02030504050205020304" pitchFamily="18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is of particular concern for the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conservation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migrating birds. Bright lighting in cities can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become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beacon to some species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drawing them away from their migratory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routes.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Why do land birds migrate at night? </a:t>
            </a:r>
            <a:r>
              <a:rPr lang="en-US" sz="3000" dirty="0" smtClean="0">
                <a:latin typeface="Centaur" pitchFamily="18" charset="0"/>
              </a:rPr>
              <a:t/>
            </a:r>
            <a:br>
              <a:rPr lang="en-US" sz="3000" dirty="0" smtClean="0">
                <a:latin typeface="Centaur" pitchFamily="18" charset="0"/>
              </a:rPr>
            </a:br>
            <a:endParaRPr lang="en-US" sz="3000" dirty="0" smtClean="0">
              <a:latin typeface="Centaur" pitchFamily="18" charset="0"/>
            </a:endParaRP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Birds’ instinct to migrate is largely influenced by sudden shifts in temperature, available daylight (photo period), </a:t>
            </a:r>
            <a:r>
              <a:rPr lang="en-US" sz="3000" b="1" dirty="0" smtClean="0">
                <a:solidFill>
                  <a:srgbClr val="FF0000"/>
                </a:solidFill>
                <a:latin typeface="Centaur" pitchFamily="18" charset="0"/>
              </a:rPr>
              <a:t>moon phases </a:t>
            </a:r>
            <a:r>
              <a:rPr lang="en-US" sz="3000" dirty="0" smtClean="0">
                <a:latin typeface="Centaur" pitchFamily="18" charset="0"/>
              </a:rPr>
              <a:t>and light tail winds.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The evaluation of land bird migration has determined that flying conditions for long-distance travel are </a:t>
            </a:r>
            <a:r>
              <a:rPr lang="en-US" sz="3000" u="sng" dirty="0" smtClean="0">
                <a:latin typeface="Centaur" pitchFamily="18" charset="0"/>
              </a:rPr>
              <a:t>most favorable under the cover of darkness</a:t>
            </a:r>
            <a:r>
              <a:rPr lang="en-US" sz="3000" dirty="0" smtClean="0">
                <a:latin typeface="Centaur" pitchFamily="18" charset="0"/>
              </a:rPr>
              <a:t>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These favorable conditions include less potential for predation, cooler temperatures to help maintain body temperature and less inclement weather.</a:t>
            </a:r>
            <a:br>
              <a:rPr lang="en-US" sz="3000" dirty="0" smtClean="0">
                <a:latin typeface="Centaur" pitchFamily="18" charset="0"/>
              </a:rPr>
            </a:b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40" y="5410200"/>
            <a:ext cx="108745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02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14400"/>
            <a:ext cx="8763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 startAt="5"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FLAP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estimates that in Canada, approximately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</a:rPr>
              <a:t>25 million birds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die due to bird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collisions with buildings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The </a:t>
            </a:r>
            <a:r>
              <a:rPr lang="en-US" sz="2800" i="1" dirty="0">
                <a:solidFill>
                  <a:prstClr val="black"/>
                </a:solidFill>
                <a:latin typeface="Centaur" panose="02030504050205020304" pitchFamily="18" charset="0"/>
              </a:rPr>
              <a:t>Smithsonian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 reported that collisions likely kill </a:t>
            </a:r>
            <a:r>
              <a:rPr lang="en-US" sz="2800" b="1" dirty="0">
                <a:solidFill>
                  <a:srgbClr val="FF0000"/>
                </a:solidFill>
                <a:latin typeface="Centaur" panose="02030504050205020304" pitchFamily="18" charset="0"/>
              </a:rPr>
              <a:t>between 365 million and 1 billion birds annually 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in the United States, with a </a:t>
            </a:r>
            <a:r>
              <a:rPr lang="en-US" sz="2800" b="1" u="sng" dirty="0">
                <a:solidFill>
                  <a:prstClr val="black"/>
                </a:solidFill>
                <a:latin typeface="Centaur" panose="02030504050205020304" pitchFamily="18" charset="0"/>
              </a:rPr>
              <a:t>median estimate of 599 million</a:t>
            </a:r>
            <a:r>
              <a:rPr lang="en-US" sz="28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</a:p>
          <a:p>
            <a:pPr marL="857250" lvl="1" indent="-457200">
              <a:buAutoNum type="alphaLcParenR"/>
              <a:defRPr/>
            </a:pPr>
            <a:r>
              <a:rPr lang="en-US" b="1" dirty="0" smtClean="0">
                <a:solidFill>
                  <a:prstClr val="black"/>
                </a:solidFill>
                <a:latin typeface="Centaur" panose="02030504050205020304" pitchFamily="18" charset="0"/>
              </a:rPr>
              <a:t>Homes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other buildings one to three stories tall accounted for 44 percent of all bird fatalities, about </a:t>
            </a:r>
            <a:r>
              <a:rPr lang="en-US" b="1" u="sng" dirty="0">
                <a:solidFill>
                  <a:prstClr val="black"/>
                </a:solidFill>
                <a:latin typeface="Centaur" panose="02030504050205020304" pitchFamily="18" charset="0"/>
              </a:rPr>
              <a:t>253 million bird deaths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annually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Larger, low-rise buildings four to 11 stories high caused 339 million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deaths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high-rise buildings, 11 floors and higher, kill 508,000 total birds annually.</a:t>
            </a:r>
          </a:p>
          <a:p>
            <a:pPr marL="514350" lvl="0" indent="-514350">
              <a:buFont typeface="+mj-lt"/>
              <a:buAutoNum type="arabicPeriod" startAt="5"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6047801"/>
            <a:ext cx="2452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latin typeface="Centaur" panose="02030504050205020304" pitchFamily="18" charset="0"/>
                <a:hlinkClick r:id="rId4"/>
              </a:rPr>
              <a:t>https://flap.org</a:t>
            </a:r>
            <a:r>
              <a:rPr lang="en-US" sz="2200" i="1" dirty="0" smtClean="0">
                <a:latin typeface="Centaur" panose="02030504050205020304" pitchFamily="18" charset="0"/>
                <a:hlinkClick r:id="rId4"/>
              </a:rPr>
              <a:t>/</a:t>
            </a:r>
            <a:r>
              <a:rPr lang="en-US" sz="2200" i="1" dirty="0" smtClean="0">
                <a:latin typeface="Centaur" panose="02030504050205020304" pitchFamily="18" charset="0"/>
              </a:rPr>
              <a:t> </a:t>
            </a:r>
          </a:p>
          <a:p>
            <a:r>
              <a:rPr lang="en-US" sz="2200" i="1" dirty="0">
                <a:latin typeface="Centaur" panose="02030504050205020304" pitchFamily="18" charset="0"/>
                <a:hlinkClick r:id="rId5"/>
              </a:rPr>
              <a:t>https://abcbirds.org</a:t>
            </a:r>
            <a:r>
              <a:rPr lang="en-US" sz="2200" i="1" dirty="0" smtClean="0">
                <a:latin typeface="Centaur" panose="02030504050205020304" pitchFamily="18" charset="0"/>
                <a:hlinkClick r:id="rId5"/>
              </a:rPr>
              <a:t>/</a:t>
            </a:r>
            <a:endParaRPr lang="en-US" sz="2200" i="1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</a:t>
            </a:r>
            <a:r>
              <a:rPr lang="en-US" sz="3200" dirty="0"/>
              <a:t>Night (Cabrera-Cruz </a:t>
            </a:r>
            <a:r>
              <a:rPr lang="en-US" sz="3200" dirty="0" smtClean="0"/>
              <a:t>et al., 2018)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0"/>
            <a:ext cx="5363323" cy="183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3182045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“Our </a:t>
            </a:r>
            <a:r>
              <a:rPr lang="en-US" sz="3200" dirty="0">
                <a:latin typeface="Centaur" panose="02030504050205020304" pitchFamily="18" charset="0"/>
              </a:rPr>
              <a:t>results suggest that migratory birds may be subject to the </a:t>
            </a:r>
            <a:r>
              <a:rPr lang="en-US" sz="3200" dirty="0" smtClean="0">
                <a:latin typeface="Centaur" panose="02030504050205020304" pitchFamily="18" charset="0"/>
              </a:rPr>
              <a:t>effects </a:t>
            </a:r>
            <a:r>
              <a:rPr lang="en-US" sz="3200" dirty="0">
                <a:latin typeface="Centaur" panose="02030504050205020304" pitchFamily="18" charset="0"/>
              </a:rPr>
              <a:t>of light pollution </a:t>
            </a:r>
            <a:r>
              <a:rPr lang="en-US" sz="3200" dirty="0">
                <a:solidFill>
                  <a:srgbClr val="FF0000"/>
                </a:solidFill>
                <a:latin typeface="Centaur" panose="02030504050205020304" pitchFamily="18" charset="0"/>
              </a:rPr>
              <a:t>particularly during migration</a:t>
            </a:r>
            <a:r>
              <a:rPr lang="en-US" sz="3200" dirty="0">
                <a:latin typeface="Centaur" panose="02030504050205020304" pitchFamily="18" charset="0"/>
              </a:rPr>
              <a:t>, the most critical stage in their annual cycle. We hope these results </a:t>
            </a:r>
            <a:r>
              <a:rPr lang="en-US" sz="3200" dirty="0">
                <a:solidFill>
                  <a:srgbClr val="FF0000"/>
                </a:solidFill>
                <a:latin typeface="Centaur" panose="02030504050205020304" pitchFamily="18" charset="0"/>
              </a:rPr>
              <a:t>will spur further research</a:t>
            </a:r>
            <a:r>
              <a:rPr lang="en-US" sz="3200" dirty="0">
                <a:latin typeface="Centaur" panose="02030504050205020304" pitchFamily="18" charset="0"/>
              </a:rPr>
              <a:t> on how light pollution </a:t>
            </a:r>
            <a:r>
              <a:rPr lang="en-US" sz="3200" dirty="0" smtClean="0">
                <a:latin typeface="Centaur" panose="02030504050205020304" pitchFamily="18" charset="0"/>
              </a:rPr>
              <a:t>affects </a:t>
            </a:r>
            <a:r>
              <a:rPr lang="en-US" sz="3200" dirty="0">
                <a:latin typeface="Centaur" panose="02030504050205020304" pitchFamily="18" charset="0"/>
              </a:rPr>
              <a:t>not only migrating birds, but also other highly mobile animals throughout their annual cycle</a:t>
            </a:r>
            <a:r>
              <a:rPr lang="en-US" sz="3200" dirty="0" smtClean="0">
                <a:latin typeface="Centaur" panose="02030504050205020304" pitchFamily="18" charset="0"/>
              </a:rPr>
              <a:t>.”</a:t>
            </a:r>
            <a:endParaRPr lang="en-US" sz="32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Twice each year, billions of birds fly between wintering and breeding grounds, facing innumerable threats along the way.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3010" name="Picture 2" descr="https://www.allaboutbirds.org/news/wp-content/uploads/2016/01/la-sorte-map-118-spp-64-72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2975" y="1828800"/>
            <a:ext cx="4848225" cy="48482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 rot="16200000">
            <a:off x="-1685836" y="420266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latin typeface="Centaur" pitchFamily="18" charset="0"/>
                <a:hlinkClick r:id="rId6"/>
              </a:rPr>
              <a:t>https://www.allaboutbirds.org/news/mesmerizing-migration-watch-118-bird-species-migrate-across-a-map-of-the-western-hemisphere/</a:t>
            </a:r>
            <a:r>
              <a:rPr lang="en-US" sz="1400" i="1" dirty="0" smtClean="0">
                <a:latin typeface="Centaur" pitchFamily="18" charset="0"/>
              </a:rPr>
              <a:t> </a:t>
            </a:r>
            <a:endParaRPr lang="en-US" sz="1400" i="1" dirty="0">
              <a:latin typeface="Centaur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3352800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aur" pitchFamily="18" charset="0"/>
              </a:rPr>
              <a:t>“Live” bird migration maps!</a:t>
            </a:r>
          </a:p>
          <a:p>
            <a:endParaRPr lang="en-US" sz="1600" dirty="0" smtClean="0">
              <a:latin typeface="Centaur" pitchFamily="18" charset="0"/>
            </a:endParaRPr>
          </a:p>
          <a:p>
            <a:r>
              <a:rPr lang="en-US" sz="1600" i="1" dirty="0" smtClean="0">
                <a:latin typeface="Centaur" pitchFamily="18" charset="0"/>
                <a:hlinkClick r:id="rId7"/>
              </a:rPr>
              <a:t>https://birdcast.info/migration-tools/live-migration-maps/</a:t>
            </a:r>
            <a:r>
              <a:rPr lang="en-US" sz="1600" i="1" dirty="0" smtClean="0">
                <a:latin typeface="Centaur" pitchFamily="18" charset="0"/>
              </a:rPr>
              <a:t> </a:t>
            </a:r>
            <a:endParaRPr lang="en-US" sz="1600" i="1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ALAN and Moon Phase</a:t>
            </a:r>
            <a:br>
              <a:rPr lang="en-US" sz="3200" dirty="0" smtClean="0"/>
            </a:br>
            <a:r>
              <a:rPr lang="en-US" sz="3200" dirty="0" smtClean="0"/>
              <a:t>Sky Brightness Measurements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" y="1069410"/>
            <a:ext cx="8145012" cy="4848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83" y="1097989"/>
            <a:ext cx="8183117" cy="4791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15" y="1337475"/>
            <a:ext cx="93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DARKER</a:t>
            </a:r>
          </a:p>
          <a:p>
            <a:pPr algn="ctr"/>
            <a:r>
              <a:rPr lang="en-US" dirty="0" smtClean="0"/>
              <a:t>SKIES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5241" y="4572000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BRIGHTER</a:t>
            </a:r>
          </a:p>
          <a:p>
            <a:pPr algn="ctr"/>
            <a:r>
              <a:rPr lang="en-US" dirty="0" smtClean="0"/>
              <a:t>SKIES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Shameless Plug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3352800"/>
            <a:ext cx="8615916" cy="2968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What: </a:t>
            </a:r>
            <a:r>
              <a:rPr lang="en-US" dirty="0" smtClean="0">
                <a:latin typeface="Centaur" panose="02030504050205020304" pitchFamily="18" charset="0"/>
              </a:rPr>
              <a:t>“Let there be night”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smtClean="0">
                <a:latin typeface="Centaur" panose="02030504050205020304" pitchFamily="18" charset="0"/>
              </a:rPr>
              <a:t>workshop on dark skies and 	   good lighting practices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What: </a:t>
            </a:r>
            <a:r>
              <a:rPr lang="en-US" dirty="0" smtClean="0">
                <a:latin typeface="Centaur" panose="02030504050205020304" pitchFamily="18" charset="0"/>
              </a:rPr>
              <a:t>Association </a:t>
            </a:r>
            <a:r>
              <a:rPr lang="en-US" dirty="0">
                <a:latin typeface="Centaur" panose="02030504050205020304" pitchFamily="18" charset="0"/>
              </a:rPr>
              <a:t>of Missouri Interpreters </a:t>
            </a:r>
            <a:r>
              <a:rPr lang="en-US" dirty="0" smtClean="0">
                <a:latin typeface="Centaur" panose="02030504050205020304" pitchFamily="18" charset="0"/>
              </a:rPr>
              <a:t>Conference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When: </a:t>
            </a:r>
            <a:r>
              <a:rPr lang="en-US" dirty="0" smtClean="0">
                <a:latin typeface="Centaur" panose="02030504050205020304" pitchFamily="18" charset="0"/>
              </a:rPr>
              <a:t>September 13</a:t>
            </a:r>
            <a:r>
              <a:rPr lang="en-US" baseline="30000" dirty="0" smtClean="0">
                <a:latin typeface="Centaur" panose="02030504050205020304" pitchFamily="18" charset="0"/>
              </a:rPr>
              <a:t>th</a:t>
            </a:r>
            <a:r>
              <a:rPr lang="en-US" dirty="0" smtClean="0">
                <a:latin typeface="Centaur" panose="02030504050205020304" pitchFamily="18" charset="0"/>
              </a:rPr>
              <a:t> 2023 (W) 1:30 PM to 3:00 PM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Where:</a:t>
            </a:r>
            <a:r>
              <a:rPr lang="en-US" dirty="0" smtClean="0">
                <a:latin typeface="Centaur" panose="02030504050205020304" pitchFamily="18" charset="0"/>
              </a:rPr>
              <a:t> Macon, Mo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endParaRPr lang="en-US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711926"/>
            <a:ext cx="3564815" cy="26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Moon Phase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1" y="1143001"/>
            <a:ext cx="9084147" cy="2751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2" y="4114800"/>
            <a:ext cx="8945223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So, ALAN is </a:t>
            </a:r>
            <a:r>
              <a:rPr lang="en-US" sz="3000" u="sng" dirty="0" smtClean="0">
                <a:latin typeface="Centaur" pitchFamily="18" charset="0"/>
              </a:rPr>
              <a:t>completely disrupting the cycles associated with moon-phase</a:t>
            </a:r>
            <a:r>
              <a:rPr lang="en-US" sz="3000" dirty="0" smtClean="0">
                <a:latin typeface="Centaur" pitchFamily="18" charset="0"/>
              </a:rPr>
              <a:t>, since cloudy nights in cities mimics clear nights with Moonlight vis-à-vis sky brightness, which could severely confuse migratory birds.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Also note that birds tend to </a:t>
            </a:r>
            <a:r>
              <a:rPr lang="en-US" sz="3000" u="sng" dirty="0" smtClean="0">
                <a:latin typeface="Centaur" pitchFamily="18" charset="0"/>
              </a:rPr>
              <a:t>follow waterways and rivers on their migration routes</a:t>
            </a:r>
            <a:r>
              <a:rPr lang="en-US" sz="3000" dirty="0" smtClean="0">
                <a:latin typeface="Centaur" pitchFamily="18" charset="0"/>
              </a:rPr>
              <a:t>, and these are locations were humans tend to settle as well.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For example: STL, KC, Chicago, </a:t>
            </a:r>
            <a:r>
              <a:rPr lang="en-US" sz="3000" dirty="0" err="1" smtClean="0">
                <a:latin typeface="Centaur" pitchFamily="18" charset="0"/>
              </a:rPr>
              <a:t>Minniapolis</a:t>
            </a:r>
            <a:r>
              <a:rPr lang="en-US" sz="3000" dirty="0" smtClean="0">
                <a:latin typeface="Centaur" pitchFamily="18" charset="0"/>
              </a:rPr>
              <a:t>, Memphis, Baton Rouge, New Orleans are only a few cities along just the Mississippi river!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Cities = High-rise buildings and lots of light pollution</a:t>
            </a:r>
            <a:r>
              <a:rPr lang="en-US" sz="3000" dirty="0" smtClean="0">
                <a:latin typeface="Centaur" pitchFamily="18" charset="0"/>
              </a:rPr>
              <a:t>, and this is not good for migrating birds </a:t>
            </a:r>
            <a:r>
              <a:rPr lang="en-US" sz="3000" dirty="0" smtClean="0">
                <a:latin typeface="Centaur" pitchFamily="18" charset="0"/>
                <a:sym typeface="Wingdings" pitchFamily="2" charset="2"/>
              </a:rPr>
              <a:t></a:t>
            </a: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3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661" y="4569823"/>
            <a:ext cx="8915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algn="ctr">
              <a:buSzPct val="135000"/>
            </a:pPr>
            <a:r>
              <a:rPr lang="en-US" sz="2600" dirty="0" smtClean="0">
                <a:latin typeface="Centaur" panose="02030504050205020304" pitchFamily="18" charset="0"/>
              </a:rPr>
              <a:t>Seasonal </a:t>
            </a:r>
            <a:r>
              <a:rPr lang="en-US" sz="2600" dirty="0">
                <a:latin typeface="Centaur" pitchFamily="18" charset="0"/>
              </a:rPr>
              <a:t>(a) magnitude and (b) relative rankings of the 125 largest urban areas in the continental US. Point color shaded by the mean light radiance and sizes (in [b]) are scaled by the square root of urban area</a:t>
            </a:r>
            <a:r>
              <a:rPr lang="en-US" sz="2600" dirty="0" smtClean="0">
                <a:latin typeface="Centaur" pitchFamily="18" charset="0"/>
              </a:rPr>
              <a:t>.</a:t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/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>Inset </a:t>
            </a:r>
            <a:r>
              <a:rPr lang="en-US" sz="2600" dirty="0">
                <a:latin typeface="Centaur" panose="02030504050205020304" pitchFamily="18" charset="0"/>
              </a:rPr>
              <a:t>in (b) depicts the top 15 (</a:t>
            </a:r>
            <a:r>
              <a:rPr lang="en-US" sz="2600" b="1" dirty="0">
                <a:solidFill>
                  <a:srgbClr val="7030A0"/>
                </a:solidFill>
                <a:latin typeface="Centaur" panose="02030504050205020304" pitchFamily="18" charset="0"/>
              </a:rPr>
              <a:t>spring</a:t>
            </a:r>
            <a:r>
              <a:rPr lang="en-US" sz="2600" dirty="0">
                <a:latin typeface="Centaur" panose="02030504050205020304" pitchFamily="18" charset="0"/>
              </a:rPr>
              <a:t> or </a:t>
            </a:r>
            <a:r>
              <a:rPr lang="en-US" sz="2600" b="1" dirty="0">
                <a:solidFill>
                  <a:srgbClr val="00B050"/>
                </a:solidFill>
                <a:latin typeface="Centaur" panose="02030504050205020304" pitchFamily="18" charset="0"/>
              </a:rPr>
              <a:t>fall</a:t>
            </a:r>
            <a:r>
              <a:rPr lang="en-US" sz="2600" dirty="0">
                <a:latin typeface="Centaur" panose="02030504050205020304" pitchFamily="18" charset="0"/>
              </a:rPr>
              <a:t>) </a:t>
            </a:r>
            <a:r>
              <a:rPr lang="en-US" sz="2600" dirty="0" smtClean="0">
                <a:latin typeface="Centaur" panose="02030504050205020304" pitchFamily="18" charset="0"/>
              </a:rPr>
              <a:t>rankings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(</a:t>
            </a:r>
            <a:r>
              <a:rPr lang="en-US" sz="3200" dirty="0"/>
              <a:t>Horton et al., </a:t>
            </a:r>
            <a:r>
              <a:rPr lang="en-US" sz="3200" dirty="0" smtClean="0"/>
              <a:t>2019)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02138"/>
            <a:ext cx="8610600" cy="38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685800"/>
            <a:ext cx="8763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During the day they rely on the resources available in natural spaces to rest and refuel before taking off again the next night.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However, as they pass over big cities on their way, they can become disoriented by bright artificial lights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ALAN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 around buildings can be fatal to migrating birds.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Some are casualties of nighttime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collisions with windows and walls.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Others can circle in confusion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until dawn, when they land –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potentially without access to </a:t>
            </a:r>
            <a:r>
              <a:rPr lang="en-US" sz="2800" dirty="0">
                <a:latin typeface="Centaur" pitchFamily="18" charset="0"/>
              </a:rPr>
              <a:t/>
            </a:r>
            <a:br>
              <a:rPr lang="en-US" sz="2800" dirty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critical resources – and are subject to other urban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threats.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152400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549847"/>
            <a:ext cx="3242431" cy="244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88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70104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b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Example: 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9/11 Tribute in Light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site.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33600" y="2590800"/>
            <a:ext cx="6934200" cy="4191000"/>
            <a:chOff x="304800" y="838200"/>
            <a:chExt cx="8610600" cy="5305437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" y="838200"/>
              <a:ext cx="7721600" cy="471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800" y="5791200"/>
              <a:ext cx="8610600" cy="3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439335"/>
            <a:ext cx="6477000" cy="107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84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35172" y="152400"/>
            <a:ext cx="6261027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trapped in light domes near Big Bend National Park (left) and Kirksville, Missouri (right)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31" y="2286000"/>
            <a:ext cx="9131808" cy="40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So, when it comes to bird migration light pollution is a problem – but high rise buildings are a particularly urgent problem that needs to be fixed.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National Audubon Society is an American non-profit environmental organization dedicated to conservation of birds and their habitat.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Audubon Society has teamed up with the Dark Sky International (DSI) on the “Lights-Out Program” aimed at creating awareness about bird-migration and to implement mitigation efforts to minimize the dangers posed by LP and high-rise buildings to birds.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  <a:hlinkClick r:id="rId2"/>
              </a:rPr>
              <a:t>https://www.audubon.org/</a:t>
            </a:r>
            <a:br>
              <a:rPr lang="en-US" sz="2400" dirty="0" smtClean="0">
                <a:latin typeface="Centaur" pitchFamily="18" charset="0"/>
                <a:hlinkClick r:id="rId2"/>
              </a:rPr>
            </a:br>
            <a:r>
              <a:rPr lang="en-US" sz="2400" dirty="0" smtClean="0">
                <a:latin typeface="Centaur" pitchFamily="18" charset="0"/>
                <a:hlinkClick r:id="rId2"/>
              </a:rPr>
              <a:t>lights-out-program</a:t>
            </a:r>
            <a:endParaRPr lang="en-US" sz="2400" dirty="0" smtClean="0">
              <a:latin typeface="Centaur" pitchFamily="18" charset="0"/>
            </a:endParaRP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400" dirty="0">
                <a:latin typeface="Centaur" pitchFamily="18" charset="0"/>
                <a:hlinkClick r:id="rId3"/>
              </a:rPr>
              <a:t>https://www.lightsoutheartland.org</a:t>
            </a:r>
            <a:r>
              <a:rPr lang="en-US" sz="2400" dirty="0" smtClean="0">
                <a:latin typeface="Centaur" pitchFamily="18" charset="0"/>
                <a:hlinkClick r:id="rId3"/>
              </a:rPr>
              <a:t>/</a:t>
            </a:r>
            <a:r>
              <a:rPr lang="en-US" sz="2400" dirty="0" smtClean="0">
                <a:latin typeface="Centaur" pitchFamily="18" charset="0"/>
              </a:rPr>
              <a:t>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Migration: Mitigation Efforts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4502888"/>
            <a:ext cx="2819400" cy="23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5663354"/>
            <a:ext cx="3845593" cy="11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208544"/>
            <a:ext cx="8686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Turn off exterior decorative lighting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Extinguish pot and flood-lights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Substitute strobe lighting wherever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possible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Reduce atrium lighting wherever possible 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800" dirty="0" smtClean="0">
                <a:latin typeface="Centaur" pitchFamily="18" charset="0"/>
              </a:rPr>
              <a:t>Turn off interior lighting especially on higher stories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Lights-Out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Program: 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868524"/>
            <a:ext cx="3352800" cy="20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1537" y="4618099"/>
            <a:ext cx="4462463" cy="223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6096000"/>
            <a:ext cx="440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https://www.audubon.org/lights-out-program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Substitute task and area lighting for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workers staying late or pull window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coverings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Down-shield exterior lighting to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eliminate horizontal glare and all light directed upward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Install automatic motion sensors and controls wherever possible </a:t>
            </a:r>
          </a:p>
          <a:p>
            <a:pPr marL="577850" indent="-457200">
              <a:buSzPct val="135000"/>
              <a:buFont typeface="+mj-lt"/>
              <a:buAutoNum type="arabicPeriod" startAt="6"/>
            </a:pPr>
            <a:r>
              <a:rPr lang="en-US" sz="2800" dirty="0" smtClean="0">
                <a:latin typeface="Centaur" pitchFamily="18" charset="0"/>
              </a:rPr>
              <a:t>When converting to new lighting assess quality and quantity of light needed, avoiding over-lighting with newer, brighter technology.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Lights-Out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Program: 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4073" y="838200"/>
            <a:ext cx="310708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5125" y="4800600"/>
            <a:ext cx="4098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6096000"/>
            <a:ext cx="440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https://www.audubon.org/lights-out-program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73" y="122274"/>
            <a:ext cx="8458200" cy="6096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>
                <a:latin typeface="Centaur" panose="02030504050205020304" pitchFamily="18" charset="0"/>
              </a:rPr>
              <a:t>Protecting the Night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1912710"/>
            <a:ext cx="8534400" cy="1143000"/>
            <a:chOff x="304800" y="699977"/>
            <a:chExt cx="8534400" cy="1143000"/>
          </a:xfrm>
        </p:grpSpPr>
        <p:sp>
          <p:nvSpPr>
            <p:cNvPr id="6" name="Rectangle 5"/>
            <p:cNvSpPr/>
            <p:nvPr/>
          </p:nvSpPr>
          <p:spPr>
            <a:xfrm>
              <a:off x="533400" y="762000"/>
              <a:ext cx="8153400" cy="9906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304800" y="699977"/>
              <a:ext cx="8534400" cy="1143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  <a:defRPr/>
              </a:pPr>
              <a:r>
                <a:rPr lang="en-US" b="1" dirty="0">
                  <a:latin typeface="Centaur" panose="02030504050205020304" pitchFamily="18" charset="0"/>
                </a:rPr>
                <a:t>One of the most difficult things to do is to get people to </a:t>
              </a:r>
              <a:r>
                <a:rPr lang="en-US" b="1" dirty="0">
                  <a:solidFill>
                    <a:srgbClr val="FF0000"/>
                  </a:solidFill>
                  <a:latin typeface="Centaur" panose="02030504050205020304" pitchFamily="18" charset="0"/>
                </a:rPr>
                <a:t>change </a:t>
              </a:r>
              <a:r>
                <a:rPr lang="en-US" b="1" dirty="0">
                  <a:latin typeface="Centaur" panose="02030504050205020304" pitchFamily="18" charset="0"/>
                </a:rPr>
                <a:t>their</a:t>
              </a:r>
              <a:r>
                <a:rPr lang="en-US" b="1" dirty="0">
                  <a:solidFill>
                    <a:srgbClr val="FF0000"/>
                  </a:solidFill>
                  <a:latin typeface="Centaur" panose="02030504050205020304" pitchFamily="18" charset="0"/>
                </a:rPr>
                <a:t> behavior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39486" y="3231643"/>
            <a:ext cx="8740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aur" panose="020305040502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INDIVIDUALS WILL HAVE TO BEAR THE BURDEN OF CHANGE TILL INSTITUTIONS CATCH UP</a:t>
            </a:r>
            <a:endParaRPr lang="en-US" sz="2400" dirty="0">
              <a:latin typeface="Centaur" panose="020305040502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799" y="1009205"/>
            <a:ext cx="8534400" cy="743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3600" b="1" dirty="0">
                <a:latin typeface="Centaur" panose="02030504050205020304" pitchFamily="18" charset="0"/>
              </a:rPr>
              <a:t>How to bring about change?</a:t>
            </a:r>
            <a:endParaRPr lang="en-US" sz="3600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920" y="4175794"/>
            <a:ext cx="8303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aur" panose="02030504050205020304" pitchFamily="18" charset="0"/>
              </a:rPr>
              <a:t>Consider starting a </a:t>
            </a:r>
            <a:r>
              <a:rPr lang="en-US" sz="3200" dirty="0">
                <a:solidFill>
                  <a:srgbClr val="FF0066"/>
                </a:solidFill>
                <a:latin typeface="Centaur" panose="02030504050205020304" pitchFamily="18" charset="0"/>
              </a:rPr>
              <a:t>Dark Sky Group</a:t>
            </a:r>
            <a:r>
              <a:rPr lang="en-US" sz="3200" dirty="0">
                <a:latin typeface="Centaur" panose="02030504050205020304" pitchFamily="18" charset="0"/>
              </a:rPr>
              <a:t>: </a:t>
            </a:r>
            <a:endParaRPr lang="en-US" sz="32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Centaur" panose="02030504050205020304" pitchFamily="18" charset="0"/>
              </a:rPr>
              <a:t>Involve </a:t>
            </a:r>
            <a:r>
              <a:rPr lang="en-US" sz="3200" dirty="0">
                <a:latin typeface="Centaur" panose="02030504050205020304" pitchFamily="18" charset="0"/>
              </a:rPr>
              <a:t>individuals</a:t>
            </a:r>
            <a:r>
              <a:rPr lang="en-US" sz="3200" b="1" dirty="0">
                <a:latin typeface="Centaur" panose="02030504050205020304" pitchFamily="18" charset="0"/>
              </a:rPr>
              <a:t> </a:t>
            </a:r>
            <a:r>
              <a:rPr lang="en-US" sz="3200" dirty="0">
                <a:latin typeface="Centaur" panose="02030504050205020304" pitchFamily="18" charset="0"/>
              </a:rPr>
              <a:t>from </a:t>
            </a:r>
            <a:r>
              <a:rPr lang="en-US" sz="3200" b="1" dirty="0">
                <a:latin typeface="Centaur" panose="02030504050205020304" pitchFamily="18" charset="0"/>
              </a:rPr>
              <a:t>diverse </a:t>
            </a:r>
            <a:r>
              <a:rPr lang="en-US" sz="3200" b="1" dirty="0" smtClean="0">
                <a:latin typeface="Centaur" panose="02030504050205020304" pitchFamily="18" charset="0"/>
              </a:rPr>
              <a:t>backgrounds</a:t>
            </a:r>
            <a:r>
              <a:rPr lang="en-US" sz="3200" dirty="0" smtClean="0">
                <a:latin typeface="Centaur" panose="02030504050205020304" pitchFamily="18" charset="0"/>
              </a:rPr>
              <a:t>,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Centaur" panose="02030504050205020304" pitchFamily="18" charset="0"/>
              </a:rPr>
              <a:t>Work towards establishing a “</a:t>
            </a:r>
            <a:r>
              <a:rPr lang="en-US" sz="3200" u="sng" dirty="0" smtClean="0">
                <a:latin typeface="Centaur" panose="02030504050205020304" pitchFamily="18" charset="0"/>
              </a:rPr>
              <a:t>dark sky park</a:t>
            </a:r>
            <a:r>
              <a:rPr lang="en-US" sz="3200" dirty="0" smtClean="0">
                <a:latin typeface="Centaur" panose="02030504050205020304" pitchFamily="18" charset="0"/>
              </a:rPr>
              <a:t>” in your community</a:t>
            </a:r>
            <a:endParaRPr lang="en-US" sz="32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3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5303"/>
            <a:ext cx="9198750" cy="610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Outline of Talk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8316" cy="5589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What is ALAN? 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Why combat ALAN?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Technical Solutions to ALAN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  <a:t>Birds and ALAN</a:t>
            </a:r>
            <a:br>
              <a:rPr lang="en-US" dirty="0" smtClean="0">
                <a:solidFill>
                  <a:schemeClr val="bg1"/>
                </a:solidFill>
                <a:latin typeface="Centaur" panose="02030504050205020304" pitchFamily="18" charset="0"/>
              </a:rPr>
            </a:br>
            <a:endParaRPr lang="en-US" dirty="0" smtClean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8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05200" y="5925942"/>
            <a:ext cx="552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INSTAGRAM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661959"/>
            <a:ext cx="3261360" cy="2416485"/>
          </a:xfrm>
          <a:prstGeom prst="rect">
            <a:avLst/>
          </a:prstGeom>
        </p:spPr>
      </p:pic>
      <p:pic>
        <p:nvPicPr>
          <p:cNvPr id="11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55" y="3126643"/>
            <a:ext cx="3098074" cy="182586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" y="5334335"/>
            <a:ext cx="3337560" cy="990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99" y="382361"/>
            <a:ext cx="5520476" cy="5486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65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0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FACEBOOK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008" y="640694"/>
            <a:ext cx="5410692" cy="53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738159"/>
            <a:ext cx="3261360" cy="2416485"/>
          </a:xfrm>
          <a:prstGeom prst="rect">
            <a:avLst/>
          </a:prstGeom>
        </p:spPr>
      </p:pic>
      <p:pic>
        <p:nvPicPr>
          <p:cNvPr id="11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755" y="3202843"/>
            <a:ext cx="3098074" cy="182586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9" y="5410535"/>
            <a:ext cx="3337560" cy="99026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09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Extra Slides</a:t>
            </a:r>
            <a:endParaRPr lang="en-US" sz="36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70104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b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Thousand Hills State Park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511" y="3731848"/>
            <a:ext cx="6084297" cy="3126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" y="1445848"/>
            <a:ext cx="6227472" cy="22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905000"/>
            <a:ext cx="9069054" cy="35912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5710019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>
                <a:latin typeface="Centaur" panose="02030504050205020304" pitchFamily="18" charset="0"/>
                <a:hlinkClick r:id="rId5"/>
              </a:rPr>
              <a:t>https://www.darksky.org/our-work/conservation/idsp</a:t>
            </a:r>
            <a:r>
              <a:rPr lang="en-US" sz="2200" i="1" dirty="0" smtClean="0">
                <a:latin typeface="Centaur" panose="02030504050205020304" pitchFamily="18" charset="0"/>
                <a:hlinkClick r:id="rId5"/>
              </a:rPr>
              <a:t>/</a:t>
            </a:r>
            <a:r>
              <a:rPr lang="en-US" sz="2200" i="1" dirty="0" smtClean="0">
                <a:latin typeface="Centaur" panose="02030504050205020304" pitchFamily="18" charset="0"/>
              </a:rPr>
              <a:t> </a:t>
            </a:r>
            <a:endParaRPr lang="en-US" sz="2200" i="1" dirty="0">
              <a:latin typeface="Centaur" panose="020305040502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4400" y="274638"/>
            <a:ext cx="70104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083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638800"/>
          </a:xfrm>
        </p:spPr>
        <p:txBody>
          <a:bodyPr>
            <a:noAutofit/>
          </a:bodyPr>
          <a:lstStyle/>
          <a:p>
            <a:pPr marL="400050" lvl="1" indent="0">
              <a:buNone/>
              <a:defRPr/>
            </a:pPr>
            <a:r>
              <a:rPr lang="en-US" sz="2400" dirty="0" smtClean="0">
                <a:latin typeface="Centaur" panose="02030504050205020304" pitchFamily="18" charset="0"/>
              </a:rPr>
              <a:t/>
            </a:r>
            <a:br>
              <a:rPr lang="en-US" sz="2400" dirty="0" smtClean="0">
                <a:latin typeface="Centaur" panose="02030504050205020304" pitchFamily="18" charset="0"/>
              </a:rPr>
            </a:br>
            <a:endParaRPr lang="en-US" sz="1000" i="1" dirty="0" smtClean="0">
              <a:latin typeface="Centaur" panose="02030504050205020304" pitchFamily="18" charset="0"/>
              <a:cs typeface="Times New Roman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Google Shape;99;p14"/>
          <p:cNvSpPr/>
          <p:nvPr/>
        </p:nvSpPr>
        <p:spPr>
          <a:xfrm>
            <a:off x="425999" y="854870"/>
            <a:ext cx="8476573" cy="585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Centaur" panose="02030504050205020304" pitchFamily="18" charset="0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IDA's mission is to </a:t>
            </a:r>
            <a:r>
              <a:rPr lang="en-US" sz="3200" u="sng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preserve and protect the nighttime environment</a:t>
            </a:r>
            <a:r>
              <a:rPr lang="en-US" sz="3200" u="none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 and </a:t>
            </a:r>
            <a:r>
              <a:rPr lang="en-US" sz="3200" u="sng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our heritage of dark skies</a:t>
            </a:r>
            <a:r>
              <a:rPr lang="en-US" sz="3200" u="none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 through environmentally responsible outdoor lighting</a:t>
            </a:r>
            <a:r>
              <a:rPr lang="en-US" sz="3200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.</a:t>
            </a:r>
            <a:endParaRPr sz="3200" dirty="0">
              <a:latin typeface="Centaur" panose="02030504050205020304" pitchFamily="18" charset="0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Centaur" panose="02030504050205020304" pitchFamily="18" charset="0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IDSPlaces</a:t>
            </a:r>
            <a:r>
              <a:rPr lang="en-US" sz="3200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 serve as a real-life example of this mission in action:</a:t>
            </a:r>
            <a:endParaRPr sz="3200" b="1" dirty="0">
              <a:latin typeface="Centaur" panose="02030504050205020304" pitchFamily="18" charset="0"/>
              <a:ea typeface="Cambria"/>
              <a:cs typeface="Cambria"/>
              <a:sym typeface="Cambr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Char char="●"/>
            </a:pPr>
            <a:r>
              <a:rPr lang="en-US" sz="3200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Meaningful Change Backed By Policy</a:t>
            </a:r>
            <a:endParaRPr sz="3200" dirty="0">
              <a:latin typeface="Centaur" panose="02030504050205020304" pitchFamily="18" charset="0"/>
              <a:ea typeface="Cambria"/>
              <a:cs typeface="Cambria"/>
              <a:sym typeface="Cambr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Char char="●"/>
            </a:pPr>
            <a:r>
              <a:rPr lang="en-US" sz="3200" i="0" u="none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Community Involvement/Support</a:t>
            </a:r>
            <a:endParaRPr sz="3200" dirty="0">
              <a:latin typeface="Centaur" panose="02030504050205020304" pitchFamily="18" charset="0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Char char="●"/>
            </a:pPr>
            <a:r>
              <a:rPr lang="en-US" sz="3200" i="0" u="none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Public Access</a:t>
            </a:r>
            <a:endParaRPr sz="3200" i="0" u="none" strike="noStrike" cap="none" dirty="0">
              <a:latin typeface="Centaur" panose="02030504050205020304" pitchFamily="18" charset="0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Char char="●"/>
            </a:pPr>
            <a:r>
              <a:rPr lang="en-US" sz="3200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Dark Sky Lighting Practices</a:t>
            </a:r>
            <a:endParaRPr sz="3200" dirty="0">
              <a:latin typeface="Centaur" panose="02030504050205020304" pitchFamily="18" charset="0"/>
              <a:ea typeface="Cambria"/>
              <a:cs typeface="Cambria"/>
              <a:sym typeface="Cambr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mbria"/>
              <a:buChar char="●"/>
            </a:pPr>
            <a:r>
              <a:rPr lang="en-US" sz="3200" i="0" u="none" strike="noStrike" cap="none" dirty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Continued Commitments to </a:t>
            </a:r>
            <a:r>
              <a:rPr lang="en-US" sz="3200" i="0" u="none" strike="noStrike" cap="none" dirty="0" smtClean="0">
                <a:latin typeface="Centaur" panose="02030504050205020304" pitchFamily="18" charset="0"/>
                <a:ea typeface="Cambria"/>
                <a:cs typeface="Cambria"/>
                <a:sym typeface="Cambria"/>
              </a:rPr>
              <a:t>Conservation</a:t>
            </a:r>
            <a:endParaRPr sz="3200" dirty="0">
              <a:latin typeface="Centaur" panose="020305040502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7010400" cy="639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How to contribute?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69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638800"/>
          </a:xfrm>
        </p:spPr>
        <p:txBody>
          <a:bodyPr>
            <a:noAutofit/>
          </a:bodyPr>
          <a:lstStyle/>
          <a:p>
            <a:pPr marL="400050" lvl="1" indent="0">
              <a:buNone/>
              <a:defRPr/>
            </a:pPr>
            <a:r>
              <a:rPr lang="en-US" sz="2400" dirty="0" smtClean="0">
                <a:latin typeface="Centaur" panose="02030504050205020304" pitchFamily="18" charset="0"/>
              </a:rPr>
              <a:t/>
            </a:r>
            <a:br>
              <a:rPr lang="en-US" sz="2400" dirty="0" smtClean="0">
                <a:latin typeface="Centaur" panose="02030504050205020304" pitchFamily="18" charset="0"/>
              </a:rPr>
            </a:br>
            <a:endParaRPr lang="en-US" sz="1000" i="1" dirty="0" smtClean="0">
              <a:latin typeface="Centaur" panose="02030504050205020304" pitchFamily="18" charset="0"/>
              <a:cs typeface="Times New Roman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Google Shape;132;p18"/>
          <p:cNvSpPr txBox="1"/>
          <p:nvPr/>
        </p:nvSpPr>
        <p:spPr>
          <a:xfrm>
            <a:off x="1725467" y="162350"/>
            <a:ext cx="5693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latin typeface="Centaur" panose="02030504050205020304" pitchFamily="18" charset="0"/>
                <a:ea typeface="Cambria" panose="02040503050406030204" pitchFamily="18" charset="0"/>
                <a:cs typeface="Cambria"/>
                <a:sym typeface="Cambria"/>
              </a:rPr>
              <a:t>How to Apply to </a:t>
            </a:r>
            <a:r>
              <a:rPr lang="en-US" sz="3200" b="1" i="0" u="none" strike="noStrike" cap="none" dirty="0" smtClean="0">
                <a:latin typeface="Centaur" panose="02030504050205020304" pitchFamily="18" charset="0"/>
                <a:ea typeface="Cambria" panose="02040503050406030204" pitchFamily="18" charset="0"/>
                <a:cs typeface="Cambria"/>
                <a:sym typeface="Cambria"/>
              </a:rPr>
              <a:t>IDSP</a:t>
            </a:r>
            <a:endParaRPr dirty="0">
              <a:latin typeface="Centaur" panose="020305040502050203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132;p18"/>
          <p:cNvSpPr txBox="1"/>
          <p:nvPr/>
        </p:nvSpPr>
        <p:spPr>
          <a:xfrm>
            <a:off x="685800" y="6076950"/>
            <a:ext cx="8001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bg1"/>
                </a:solidFill>
                <a:latin typeface="Centaur" panose="02030504050205020304" pitchFamily="18" charset="0"/>
                <a:ea typeface="Cambria" panose="02040503050406030204" pitchFamily="18" charset="0"/>
                <a:cs typeface="Cambria"/>
                <a:sym typeface="Cambria"/>
              </a:rPr>
              <a:t>IDA-Missouri is here to help with this process!</a:t>
            </a:r>
            <a:endParaRPr dirty="0">
              <a:solidFill>
                <a:schemeClr val="bg1"/>
              </a:solidFill>
              <a:latin typeface="Centaur" panose="020305040502050203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1722" y="2590800"/>
            <a:ext cx="8723678" cy="1176497"/>
            <a:chOff x="152401" y="3014503"/>
            <a:chExt cx="8723678" cy="1176497"/>
          </a:xfrm>
        </p:grpSpPr>
        <p:sp>
          <p:nvSpPr>
            <p:cNvPr id="2" name="Oval 1"/>
            <p:cNvSpPr/>
            <p:nvPr/>
          </p:nvSpPr>
          <p:spPr>
            <a:xfrm>
              <a:off x="152401" y="3276600"/>
              <a:ext cx="8153400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6879" y="3014503"/>
              <a:ext cx="1219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>
                  <a:solidFill>
                    <a:srgbClr val="00B050"/>
                  </a:solidFill>
                  <a:latin typeface="Centaur" panose="02030504050205020304" pitchFamily="18" charset="0"/>
                </a:rPr>
                <a:t>$$$$$$</a:t>
              </a:r>
              <a:endParaRPr lang="en-US" sz="2600" b="1" dirty="0">
                <a:solidFill>
                  <a:srgbClr val="00B050"/>
                </a:solidFill>
                <a:latin typeface="Centaur" panose="020305040502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5860" y="755819"/>
            <a:ext cx="83036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Determine </a:t>
            </a:r>
            <a:r>
              <a:rPr lang="en-US" sz="3000" dirty="0">
                <a:latin typeface="Centaur" panose="02030504050205020304" pitchFamily="18" charset="0"/>
              </a:rPr>
              <a:t>site, Place category, review guidelines Contact officials (park management, government, etc.)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Reach </a:t>
            </a:r>
            <a:r>
              <a:rPr lang="en-US" sz="3000" dirty="0">
                <a:latin typeface="Centaur" panose="02030504050205020304" pitchFamily="18" charset="0"/>
              </a:rPr>
              <a:t>out to stakeholders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Form </a:t>
            </a:r>
            <a:r>
              <a:rPr lang="en-US" sz="3000" dirty="0">
                <a:latin typeface="Centaur" panose="02030504050205020304" pitchFamily="18" charset="0"/>
              </a:rPr>
              <a:t>dark skies groups to lead process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Community </a:t>
            </a:r>
            <a:r>
              <a:rPr lang="en-US" sz="3000" dirty="0">
                <a:latin typeface="Centaur" panose="02030504050205020304" pitchFamily="18" charset="0"/>
              </a:rPr>
              <a:t>outreach campaign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Conduct </a:t>
            </a:r>
            <a:r>
              <a:rPr lang="en-US" sz="3000" dirty="0">
                <a:latin typeface="Centaur" panose="02030504050205020304" pitchFamily="18" charset="0"/>
              </a:rPr>
              <a:t>lightning inventory and implement retrofit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Establish </a:t>
            </a:r>
            <a:r>
              <a:rPr lang="en-US" sz="3000" dirty="0">
                <a:latin typeface="Centaur" panose="02030504050205020304" pitchFamily="18" charset="0"/>
              </a:rPr>
              <a:t>lighting policy or ordinance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Host </a:t>
            </a:r>
            <a:r>
              <a:rPr lang="en-US" sz="3000" dirty="0">
                <a:latin typeface="Centaur" panose="02030504050205020304" pitchFamily="18" charset="0"/>
              </a:rPr>
              <a:t>dark sky events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Gather </a:t>
            </a:r>
            <a:r>
              <a:rPr lang="en-US" sz="3000" dirty="0">
                <a:latin typeface="Centaur" panose="02030504050205020304" pitchFamily="18" charset="0"/>
              </a:rPr>
              <a:t>letters of support </a:t>
            </a:r>
            <a:endParaRPr lang="en-US" sz="30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Centaur" panose="02030504050205020304" pitchFamily="18" charset="0"/>
              </a:rPr>
              <a:t>Submit </a:t>
            </a:r>
            <a:r>
              <a:rPr lang="en-US" sz="3000" dirty="0">
                <a:latin typeface="Centaur" panose="02030504050205020304" pitchFamily="18" charset="0"/>
              </a:rPr>
              <a:t>application to IDA for review by Committee and Board</a:t>
            </a:r>
          </a:p>
        </p:txBody>
      </p:sp>
    </p:spTree>
    <p:extLst>
      <p:ext uri="{BB962C8B-B14F-4D97-AF65-F5344CB8AC3E}">
        <p14:creationId xmlns:p14="http://schemas.microsoft.com/office/powerpoint/2010/main" val="21192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638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Audit of your property/neighborhood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2"/>
              </a:rPr>
              <a:t>https://www.darksky.org/wp-content/uploads/bsk-pdf-manager/2020/01/Home-Lighting-Assessment-Print.pdf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Use dark sky friendly lighting at your home and business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https://www.darksky.org/our-work/lighting/lighting-for-industry/fsa/fsa-products/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Centaur" panose="02030504050205020304" pitchFamily="18" charset="0"/>
                <a:cs typeface="Times New Roman" pitchFamily="18" charset="0"/>
              </a:rPr>
            </a:br>
            <a:endParaRPr lang="en-US" sz="1400" i="1" dirty="0" smtClean="0">
              <a:latin typeface="Centaur" panose="02030504050205020304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Advocate for a lighting ordinance in your town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14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https://www.darksky.org/our-work/lighting/public-policy/lighting-ordinances</a:t>
            </a:r>
            <a:r>
              <a:rPr lang="en-US" sz="14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14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9" name="Picture 2" descr="https://media.tenor.com/images/2de79104317be918ca52e2885928e6a8/ra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4351153"/>
            <a:ext cx="4357450" cy="244017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774"/>
            <a:ext cx="4645081" cy="22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can I do?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3048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Explore the darkskymissouri.org website and get involved</a:t>
            </a:r>
            <a:br>
              <a:rPr lang="en-US" sz="2800" dirty="0" smtClean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https://www.darkskymissouri.org</a:t>
            </a:r>
            <a:r>
              <a:rPr lang="en-US" sz="2800" i="1" dirty="0" smtClean="0">
                <a:latin typeface="Centaur" panose="020305040502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Watch </a:t>
            </a:r>
            <a:r>
              <a:rPr lang="en-US" sz="2800" dirty="0">
                <a:latin typeface="Centaur" panose="02030504050205020304" pitchFamily="18" charset="0"/>
              </a:rPr>
              <a:t>‘Saving the Dark’ Documentary by </a:t>
            </a:r>
            <a:r>
              <a:rPr lang="en-US" sz="2800" dirty="0" err="1">
                <a:latin typeface="Centaur" panose="02030504050205020304" pitchFamily="18" charset="0"/>
              </a:rPr>
              <a:t>Sriram</a:t>
            </a:r>
            <a:r>
              <a:rPr lang="en-US" sz="2800" dirty="0">
                <a:latin typeface="Centaur" panose="02030504050205020304" pitchFamily="18" charset="0"/>
              </a:rPr>
              <a:t> </a:t>
            </a:r>
            <a:r>
              <a:rPr lang="en-US" sz="2800" dirty="0" err="1">
                <a:latin typeface="Centaur" panose="02030504050205020304" pitchFamily="18" charset="0"/>
              </a:rPr>
              <a:t>Murali</a:t>
            </a:r>
            <a:r>
              <a:rPr lang="en-US" sz="2800" dirty="0">
                <a:latin typeface="Centaur" panose="02030504050205020304" pitchFamily="18" charset="0"/>
              </a:rPr>
              <a:t> (55 </a:t>
            </a:r>
            <a:r>
              <a:rPr lang="en-US" sz="2800" dirty="0" err="1">
                <a:latin typeface="Centaur" panose="02030504050205020304" pitchFamily="18" charset="0"/>
              </a:rPr>
              <a:t>mins</a:t>
            </a:r>
            <a:r>
              <a:rPr lang="en-US" sz="2800" dirty="0">
                <a:latin typeface="Centaur" panose="02030504050205020304" pitchFamily="18" charset="0"/>
              </a:rPr>
              <a:t>)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3"/>
              </a:rPr>
              <a:t>www.youtube.com/watch?v=6fHxNn-FEnc</a:t>
            </a:r>
            <a:endParaRPr lang="en-US" sz="2800" dirty="0">
              <a:latin typeface="Centaur" panose="02030504050205020304" pitchFamily="18" charset="0"/>
            </a:endParaRPr>
          </a:p>
          <a:p>
            <a:pPr marL="514350" indent="-514350">
              <a:buFont typeface="+mj-lt"/>
              <a:buAutoNum type="arabicPeriod" startAt="4"/>
              <a:defRPr/>
            </a:pPr>
            <a:r>
              <a:rPr lang="en-US" sz="2800" dirty="0">
                <a:latin typeface="Centaur" panose="02030504050205020304" pitchFamily="18" charset="0"/>
              </a:rPr>
              <a:t>Participate in the Globe at Night (</a:t>
            </a:r>
            <a:r>
              <a:rPr lang="en-US" sz="2800" dirty="0" err="1">
                <a:latin typeface="Centaur" panose="02030504050205020304" pitchFamily="18" charset="0"/>
              </a:rPr>
              <a:t>GaN</a:t>
            </a:r>
            <a:r>
              <a:rPr lang="en-US" sz="2800" dirty="0">
                <a:latin typeface="Centaur" panose="02030504050205020304" pitchFamily="18" charset="0"/>
              </a:rPr>
              <a:t>) program</a:t>
            </a:r>
            <a:br>
              <a:rPr lang="en-US" sz="2800" dirty="0">
                <a:latin typeface="Centaur" panose="02030504050205020304" pitchFamily="18" charset="0"/>
              </a:rPr>
            </a:br>
            <a:r>
              <a:rPr lang="en-US" sz="2800" i="1" dirty="0">
                <a:latin typeface="Centaur" panose="02030504050205020304" pitchFamily="18" charset="0"/>
                <a:cs typeface="Times New Roman" pitchFamily="18" charset="0"/>
                <a:hlinkClick r:id="rId4"/>
              </a:rPr>
              <a:t>https://www.globeatnight.org</a:t>
            </a:r>
            <a:r>
              <a:rPr lang="en-US" sz="2800" i="1" dirty="0" smtClean="0">
                <a:latin typeface="Centaur" panose="02030504050205020304" pitchFamily="18" charset="0"/>
                <a:cs typeface="Times New Roman" pitchFamily="18" charset="0"/>
                <a:hlinkClick r:id="rId4"/>
              </a:rPr>
              <a:t>/</a:t>
            </a:r>
            <a:endParaRPr lang="en-US" sz="2800" dirty="0" smtClean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1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Summary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858250" cy="5764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Most obvious and measurable symptom of LP is </a:t>
            </a:r>
            <a:r>
              <a:rPr lang="en-US" u="sng" dirty="0" err="1" smtClean="0">
                <a:solidFill>
                  <a:srgbClr val="FF0000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: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close to 80% of all people on the planet, and about 99% of US/European peoples.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You can help quantify light pollution via the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GaN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program and/or the Missouri SQM program.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Most of the quantifying </a:t>
            </a:r>
            <a:b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methods we have seen </a:t>
            </a:r>
            <a:b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measure </a:t>
            </a:r>
            <a:r>
              <a:rPr lang="en-US" dirty="0" err="1" smtClean="0">
                <a:solidFill>
                  <a:prstClr val="black"/>
                </a:solidFill>
                <a:latin typeface="Centaur" panose="02030504050205020304" pitchFamily="18" charset="0"/>
              </a:rPr>
              <a:t>skyglow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: </a:t>
            </a: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how much </a:t>
            </a:r>
            <a:b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light is finding its way into </a:t>
            </a:r>
            <a:b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</a:br>
            <a:r>
              <a:rPr lang="en-US" b="1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the night sky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Z:\MUON_IMAGES\20190107\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67" y="3567667"/>
            <a:ext cx="3997289" cy="2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79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What is Light Pollution?</a:t>
            </a:r>
            <a:br>
              <a:rPr lang="en-US" sz="3200" dirty="0" smtClean="0"/>
            </a:br>
            <a:r>
              <a:rPr lang="en-US" sz="3200" dirty="0" smtClean="0"/>
              <a:t>[ALAN =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rtificial </a:t>
            </a:r>
            <a:r>
              <a:rPr lang="en-US" sz="3200" dirty="0" smtClean="0">
                <a:solidFill>
                  <a:srgbClr val="FFC000"/>
                </a:solidFill>
              </a:rPr>
              <a:t>L</a:t>
            </a:r>
            <a:r>
              <a:rPr lang="en-US" sz="3200" dirty="0" smtClean="0"/>
              <a:t>ight </a:t>
            </a:r>
            <a:r>
              <a:rPr lang="en-US" sz="3200" dirty="0" smtClean="0">
                <a:solidFill>
                  <a:srgbClr val="92D050"/>
                </a:solidFill>
              </a:rPr>
              <a:t>A</a:t>
            </a:r>
            <a:r>
              <a:rPr lang="en-US" sz="3200" dirty="0" smtClean="0"/>
              <a:t>t </a:t>
            </a:r>
            <a:r>
              <a:rPr lang="en-US" sz="3200" dirty="0" smtClean="0">
                <a:solidFill>
                  <a:srgbClr val="00B0F0"/>
                </a:solidFill>
              </a:rPr>
              <a:t>N</a:t>
            </a:r>
            <a:r>
              <a:rPr lang="en-US" sz="3200" dirty="0" smtClean="0"/>
              <a:t>ight]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28" name="Picture 4" descr="https://www.solais.com/uploadedFiles/blog/1585925577_Light_Pollution_Diagram_680px-300x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00356"/>
            <a:ext cx="6619665" cy="55052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16200000">
            <a:off x="7315200" y="3564523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/>
              <a:t>Photo Credit: IDA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43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Summary</a:t>
            </a:r>
            <a:endParaRPr lang="en-US" sz="32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Glare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most of us, most commonly in the context of vehicle head-lights and/or bright LEDs mounted sideways on walls and/or Electronic Billboards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LED lights, due to greater directionality, cause greater glare.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Harder to quantify the effects of glare in terms of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color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, and its effects on “recovery time” of eyes.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Severity of glare is related largely to the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dosage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(how bright?).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688" y="5266717"/>
            <a:ext cx="3119856" cy="15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4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Light Pollution is an increasing problem – 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urban sprawl and the increasing use of “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inexpensive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” LED lights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 is expected to make the problem worse.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  <a:p>
            <a:pPr lvl="1">
              <a:defRPr/>
            </a:pP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“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inexpensive</a:t>
            </a: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” is doing a lot of heavy-lifting here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inability to see stars is a symptom of the problem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real problem is the harm done to the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ecological health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, and the negative impact of LP 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birds, pollinators, insects, and humans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9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Why combat Light Pollution?</a:t>
            </a:r>
            <a:br>
              <a:rPr lang="en-US" sz="3200" dirty="0" smtClean="0">
                <a:latin typeface="Centaur" panose="02030504050205020304" pitchFamily="18" charset="0"/>
              </a:rPr>
            </a:br>
            <a:r>
              <a:rPr lang="en-US" sz="3200" dirty="0" smtClean="0">
                <a:latin typeface="Centaur" panose="02030504050205020304" pitchFamily="18" charset="0"/>
              </a:rPr>
              <a:t>The Circadian Rhythm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1371600"/>
            <a:ext cx="5630409" cy="51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2860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smtClean="0">
                <a:latin typeface="Centaur" pitchFamily="18" charset="0"/>
              </a:rPr>
              <a:t>https://www.youtube.com/watch?v=BKQH6T1DZvI</a:t>
            </a:r>
            <a:endParaRPr lang="en-US" sz="1600" i="1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The Circadian Rhythm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9140" y="762000"/>
            <a:ext cx="570486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1" y="4581484"/>
            <a:ext cx="6553199" cy="227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ALAN And Wildlife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38"/>
          <p:cNvSpPr>
            <a:spLocks noChangeArrowheads="1"/>
          </p:cNvSpPr>
          <p:nvPr/>
        </p:nvSpPr>
        <p:spPr bwMode="auto">
          <a:xfrm>
            <a:off x="609600" y="3124200"/>
            <a:ext cx="8229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Centaur" pitchFamily="18" charset="0"/>
              </a:rPr>
              <a:t> Active </a:t>
            </a:r>
            <a:r>
              <a:rPr lang="en-US" sz="2400" dirty="0">
                <a:latin typeface="Centaur" pitchFamily="18" charset="0"/>
              </a:rPr>
              <a:t>at night, roost by day.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Some species </a:t>
            </a:r>
            <a:r>
              <a:rPr lang="en-US" sz="2400" dirty="0" smtClean="0">
                <a:latin typeface="Centaur" pitchFamily="18" charset="0"/>
              </a:rPr>
              <a:t>are </a:t>
            </a:r>
            <a:r>
              <a:rPr lang="en-US" sz="2400" dirty="0">
                <a:latin typeface="Centaur" pitchFamily="18" charset="0"/>
              </a:rPr>
              <a:t>rare, threatened and endangered  species.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Some species provide human and ecological health benefits.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 Some species provide economic benefits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What are the effects of light pollution on their habitat and behavior?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1295400"/>
            <a:ext cx="8229600" cy="1490663"/>
            <a:chOff x="533400" y="2362200"/>
            <a:chExt cx="8229600" cy="1490663"/>
          </a:xfrm>
        </p:grpSpPr>
        <p:pic>
          <p:nvPicPr>
            <p:cNvPr id="9" name="Picture 1029" descr="A:\saw whet owl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2362200"/>
              <a:ext cx="1077913" cy="1447800"/>
            </a:xfrm>
            <a:prstGeom prst="rect">
              <a:avLst/>
            </a:prstGeom>
            <a:noFill/>
          </p:spPr>
        </p:pic>
        <p:pic>
          <p:nvPicPr>
            <p:cNvPr id="11" name="Picture 1030" descr="A:\yellow crowned night heron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29000" y="2362200"/>
              <a:ext cx="1252538" cy="1441450"/>
            </a:xfrm>
            <a:prstGeom prst="rect">
              <a:avLst/>
            </a:prstGeom>
            <a:noFill/>
          </p:spPr>
        </p:pic>
        <p:pic>
          <p:nvPicPr>
            <p:cNvPr id="12" name="Picture 1037" descr="C:\WINDOWS\Desktop\bat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86600" y="2362200"/>
              <a:ext cx="1676400" cy="1447800"/>
            </a:xfrm>
            <a:prstGeom prst="rect">
              <a:avLst/>
            </a:prstGeom>
            <a:noFill/>
          </p:spPr>
        </p:pic>
        <p:pic>
          <p:nvPicPr>
            <p:cNvPr id="14" name="Picture 1040" descr="C:\Documents and Settings\nolesjl.EFDLANT\My Documents\My Pictures\gray tree frog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28800" y="2362200"/>
              <a:ext cx="1371600" cy="1490663"/>
            </a:xfrm>
            <a:prstGeom prst="rect">
              <a:avLst/>
            </a:prstGeom>
            <a:noFill/>
          </p:spPr>
        </p:pic>
        <p:pic>
          <p:nvPicPr>
            <p:cNvPr id="15" name="Picture 1044" descr="C:\Documents and Settings\nolesjl.EFDLANT\Desktop\FISH3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876800" y="2362200"/>
              <a:ext cx="1981200" cy="146526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itchFamily="18" charset="0"/>
              </a:rPr>
              <a:t>ALAN &amp; Habitat Disturbance Observations</a:t>
            </a:r>
            <a:endParaRPr lang="en-US" sz="32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5638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Disruption of natural day-night illumination cycle in natural areas.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Replacement of nocturnal (night) cycle by elevated levels of continuous artificial lighting over broad natural areas.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Greatest exposure of terrestrial habitats is mostly under tree canopy and over ground level areas, which is the preferred zone of most terrestrial wildlife inhabitation.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Aquatic habitats subject to light trespass from upland and shoreline human habitation. Water surface reflections magnify light pollution.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Light pollution in wildlife habitats mimic extended daylight conditions causing wildlife behavior to be unnaturally modified.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Exposure of wildlife circadian rhythms to light pollution.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Wildlife biodiversity at risk in light polluted nocturnal habitats.</a:t>
            </a:r>
          </a:p>
          <a:p>
            <a:pPr>
              <a:defRPr/>
            </a:pPr>
            <a:r>
              <a:rPr lang="en-US" sz="2200" dirty="0" smtClean="0">
                <a:latin typeface="Centaur" pitchFamily="18" charset="0"/>
              </a:rPr>
              <a:t>Diminished habitat function (e.g., shelter, protection, food).</a:t>
            </a:r>
            <a:endParaRPr lang="en-US" sz="2200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entaur" pitchFamily="18" charset="0"/>
              </a:rPr>
              <a:t>COMMONLY OBSERVED</a:t>
            </a:r>
            <a:br>
              <a:rPr lang="en-US" sz="3200" dirty="0" smtClean="0">
                <a:latin typeface="Centaur" pitchFamily="18" charset="0"/>
              </a:rPr>
            </a:br>
            <a:r>
              <a:rPr lang="en-US" sz="3200" dirty="0" smtClean="0">
                <a:latin typeface="Centaur" pitchFamily="18" charset="0"/>
              </a:rPr>
              <a:t>EFFECTS OF HARMFUL POLLUTANTS</a:t>
            </a:r>
            <a:endParaRPr lang="en-US" sz="32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686800" cy="510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Behavior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Growth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Reproduction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Survival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Death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Habitat Modification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Pollutant Environmental Fate</a:t>
            </a:r>
          </a:p>
          <a:p>
            <a:pPr>
              <a:defRPr/>
            </a:pPr>
            <a:r>
              <a:rPr lang="en-US" sz="2400" dirty="0" smtClean="0">
                <a:latin typeface="Centaur" pitchFamily="18" charset="0"/>
              </a:rPr>
              <a:t>Population Effects</a:t>
            </a:r>
            <a:endParaRPr lang="en-US" sz="2200" dirty="0">
              <a:latin typeface="Centaur" pitchFamily="18" charset="0"/>
            </a:endParaRPr>
          </a:p>
        </p:txBody>
      </p:sp>
      <p:pic>
        <p:nvPicPr>
          <p:cNvPr id="9" name="Picture 2051" descr="C:\WINDOWS\Desktop\pollutant defects in frog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905000"/>
            <a:ext cx="2819400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457200"/>
            <a:ext cx="5796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entaur" pitchFamily="18" charset="0"/>
              </a:rPr>
              <a:t>Similarities between Chemical and Light Pollution</a:t>
            </a:r>
            <a:endParaRPr lang="en-US" sz="2400" dirty="0">
              <a:latin typeface="Centaur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8458200" cy="406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entaur" pitchFamily="18" charset="0"/>
              </a:rPr>
              <a:t> </a:t>
            </a:r>
            <a:r>
              <a:rPr lang="en-US" sz="2000" b="1" u="sng" dirty="0">
                <a:latin typeface="Centaur" pitchFamily="18" charset="0"/>
              </a:rPr>
              <a:t>Organism Impact</a:t>
            </a:r>
            <a:r>
              <a:rPr lang="en-US" sz="2000" b="1" dirty="0">
                <a:latin typeface="Centaur" pitchFamily="18" charset="0"/>
              </a:rPr>
              <a:t>     </a:t>
            </a:r>
            <a:r>
              <a:rPr lang="en-US" sz="2000" b="1" u="sng" dirty="0">
                <a:latin typeface="Centaur" pitchFamily="18" charset="0"/>
              </a:rPr>
              <a:t>Chemical</a:t>
            </a:r>
            <a:r>
              <a:rPr lang="en-US" sz="2000" b="1" dirty="0">
                <a:latin typeface="Centaur" pitchFamily="18" charset="0"/>
              </a:rPr>
              <a:t>*  </a:t>
            </a:r>
            <a:r>
              <a:rPr lang="en-US" sz="2000" b="1" u="sng" dirty="0">
                <a:latin typeface="Centaur" pitchFamily="18" charset="0"/>
              </a:rPr>
              <a:t>Light</a:t>
            </a:r>
            <a:r>
              <a:rPr lang="en-US" sz="2000" b="1" dirty="0">
                <a:latin typeface="Centaur" pitchFamily="18" charset="0"/>
              </a:rPr>
              <a:t>**	 </a:t>
            </a:r>
            <a:r>
              <a:rPr lang="en-US" sz="2000" b="1" u="sng" dirty="0">
                <a:latin typeface="Centaur" pitchFamily="18" charset="0"/>
              </a:rPr>
              <a:t>LP Examples</a:t>
            </a:r>
          </a:p>
          <a:p>
            <a:endParaRPr lang="en-US" sz="2000" u="sng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Human Exposure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urban/industrial settings</a:t>
            </a:r>
            <a:endParaRPr lang="en-US" sz="2000" u="sng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Wildlife Exposure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urban/industrial settings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Abnormal behavior        	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migrations, attraction/avoidance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Growth 	              yes	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plants, cancer cells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Reproduction	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mammals, amphibians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Survival                         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sea turtles, birds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entaur" pitchFamily="18" charset="0"/>
              </a:rPr>
              <a:t>  Death                             	yes         </a:t>
            </a:r>
            <a:r>
              <a:rPr lang="en-US" sz="2000" dirty="0" err="1">
                <a:latin typeface="Centaur" pitchFamily="18" charset="0"/>
              </a:rPr>
              <a:t>yes</a:t>
            </a:r>
            <a:r>
              <a:rPr lang="en-US" sz="2000" dirty="0">
                <a:latin typeface="Centaur" pitchFamily="18" charset="0"/>
              </a:rPr>
              <a:t>	sea turtles, birds</a:t>
            </a:r>
          </a:p>
          <a:p>
            <a:endParaRPr lang="en-US" sz="2000" dirty="0">
              <a:latin typeface="Centaur" pitchFamily="18" charset="0"/>
            </a:endParaRPr>
          </a:p>
          <a:p>
            <a:r>
              <a:rPr lang="en-US" sz="2000" dirty="0">
                <a:latin typeface="Centaur" pitchFamily="18" charset="0"/>
              </a:rPr>
              <a:t>*   Sufficient data generated by studies on numerous chemicals.</a:t>
            </a:r>
          </a:p>
          <a:p>
            <a:r>
              <a:rPr lang="en-US" sz="2000" dirty="0">
                <a:latin typeface="Centaur" pitchFamily="18" charset="0"/>
              </a:rPr>
              <a:t>** Insufficient data; repeated observations of incidences and correlation to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entaur" pitchFamily="18" charset="0"/>
              </a:rPr>
              <a:t>     presence of artificial lighting. 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04800" y="2209800"/>
            <a:ext cx="86106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Habitat Modification	             yes               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>
                <a:latin typeface="Centaur" pitchFamily="18" charset="0"/>
              </a:rPr>
              <a:t>	       </a:t>
            </a:r>
            <a:r>
              <a:rPr lang="en-US" dirty="0" smtClean="0">
                <a:latin typeface="Centaur" pitchFamily="18" charset="0"/>
              </a:rPr>
              <a:t>coastal </a:t>
            </a:r>
            <a:r>
              <a:rPr lang="en-US" dirty="0">
                <a:latin typeface="Centaur" pitchFamily="18" charset="0"/>
              </a:rPr>
              <a:t>ecosystems*      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Population Effects	             </a:t>
            </a:r>
            <a:r>
              <a:rPr lang="en-US" dirty="0" smtClean="0">
                <a:latin typeface="Centaur" pitchFamily="18" charset="0"/>
              </a:rPr>
              <a:t>	             yes</a:t>
            </a:r>
            <a:r>
              <a:rPr lang="en-US" dirty="0">
                <a:latin typeface="Centaur" pitchFamily="18" charset="0"/>
              </a:rPr>
              <a:t>	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>
                <a:latin typeface="Centaur" pitchFamily="18" charset="0"/>
              </a:rPr>
              <a:t>	       </a:t>
            </a:r>
            <a:r>
              <a:rPr lang="en-US" dirty="0" smtClean="0">
                <a:latin typeface="Centaur" pitchFamily="18" charset="0"/>
              </a:rPr>
              <a:t>sea </a:t>
            </a:r>
            <a:r>
              <a:rPr lang="en-US" dirty="0">
                <a:latin typeface="Centaur" pitchFamily="18" charset="0"/>
              </a:rPr>
              <a:t>turtles, birds</a:t>
            </a:r>
          </a:p>
          <a:p>
            <a:pPr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Pollutant Environmental Fate    </a:t>
            </a:r>
            <a:r>
              <a:rPr lang="en-US" dirty="0" smtClean="0">
                <a:latin typeface="Centaur" pitchFamily="18" charset="0"/>
              </a:rPr>
              <a:t>    persistent            </a:t>
            </a:r>
            <a:r>
              <a:rPr lang="en-US" dirty="0" err="1">
                <a:latin typeface="Centaur" pitchFamily="18" charset="0"/>
              </a:rPr>
              <a:t>persistent</a:t>
            </a:r>
            <a:r>
              <a:rPr lang="en-US" dirty="0">
                <a:latin typeface="Centaur" pitchFamily="18" charset="0"/>
              </a:rPr>
              <a:t>       </a:t>
            </a:r>
            <a:r>
              <a:rPr lang="en-US" dirty="0" smtClean="0">
                <a:latin typeface="Centaur" pitchFamily="18" charset="0"/>
              </a:rPr>
              <a:t>  ubiquitous </a:t>
            </a:r>
            <a:r>
              <a:rPr lang="en-US" dirty="0">
                <a:latin typeface="Centaur" pitchFamily="18" charset="0"/>
              </a:rPr>
              <a:t>in urban/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                                      or short-lived                            </a:t>
            </a:r>
            <a:r>
              <a:rPr lang="en-US" dirty="0" smtClean="0">
                <a:latin typeface="Centaur" pitchFamily="18" charset="0"/>
              </a:rPr>
              <a:t>   industrial </a:t>
            </a:r>
            <a:r>
              <a:rPr lang="en-US" dirty="0">
                <a:latin typeface="Centaur" pitchFamily="18" charset="0"/>
              </a:rPr>
              <a:t>environments</a:t>
            </a:r>
          </a:p>
          <a:p>
            <a:pPr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Ecological Imbalance                  	yes	</a:t>
            </a:r>
            <a:r>
              <a:rPr lang="en-US" dirty="0" err="1" smtClean="0">
                <a:latin typeface="Centaur" pitchFamily="18" charset="0"/>
              </a:rPr>
              <a:t>yes</a:t>
            </a:r>
            <a:r>
              <a:rPr lang="en-US" dirty="0" smtClean="0">
                <a:latin typeface="Centaur" pitchFamily="18" charset="0"/>
              </a:rPr>
              <a:t>                   coastal </a:t>
            </a:r>
            <a:r>
              <a:rPr lang="en-US" dirty="0">
                <a:latin typeface="Centaur" pitchFamily="18" charset="0"/>
              </a:rPr>
              <a:t>ecosystems * </a:t>
            </a:r>
          </a:p>
          <a:p>
            <a:endParaRPr lang="en-US" dirty="0">
              <a:latin typeface="Centaur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Environmental Restoration***   expensive$$$        </a:t>
            </a:r>
            <a:r>
              <a:rPr lang="en-US" dirty="0" smtClean="0">
                <a:latin typeface="Centaur" pitchFamily="18" charset="0"/>
              </a:rPr>
              <a:t>   cheap$              Florida </a:t>
            </a:r>
            <a:r>
              <a:rPr lang="en-US" dirty="0">
                <a:latin typeface="Centaur" pitchFamily="18" charset="0"/>
              </a:rPr>
              <a:t>coasts**</a:t>
            </a:r>
          </a:p>
          <a:p>
            <a:pPr lvl="2"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				       </a:t>
            </a:r>
            <a:r>
              <a:rPr lang="en-US" dirty="0" smtClean="0">
                <a:latin typeface="Centaur" pitchFamily="18" charset="0"/>
              </a:rPr>
              <a:t>Cedar </a:t>
            </a:r>
            <a:r>
              <a:rPr lang="en-US" dirty="0">
                <a:latin typeface="Centaur" pitchFamily="18" charset="0"/>
              </a:rPr>
              <a:t>River,  WA****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Restoration benefits	      </a:t>
            </a:r>
            <a:r>
              <a:rPr lang="en-US" dirty="0" smtClean="0">
                <a:latin typeface="Centaur" pitchFamily="18" charset="0"/>
              </a:rPr>
              <a:t>  </a:t>
            </a:r>
            <a:r>
              <a:rPr lang="en-US" dirty="0">
                <a:latin typeface="Centaur" pitchFamily="18" charset="0"/>
              </a:rPr>
              <a:t>long term        immediate     </a:t>
            </a:r>
            <a:r>
              <a:rPr lang="en-US" dirty="0" smtClean="0">
                <a:latin typeface="Centaur" pitchFamily="18" charset="0"/>
              </a:rPr>
              <a:t>     Florida </a:t>
            </a:r>
            <a:r>
              <a:rPr lang="en-US" dirty="0">
                <a:latin typeface="Centaur" pitchFamily="18" charset="0"/>
              </a:rPr>
              <a:t>coasts**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Centaur" pitchFamily="18" charset="0"/>
              </a:rPr>
              <a:t>						       </a:t>
            </a:r>
            <a:r>
              <a:rPr lang="en-US" dirty="0" smtClean="0">
                <a:latin typeface="Centaur" pitchFamily="18" charset="0"/>
              </a:rPr>
              <a:t>Cedar </a:t>
            </a:r>
            <a:r>
              <a:rPr lang="en-US" dirty="0">
                <a:latin typeface="Centaur" pitchFamily="18" charset="0"/>
              </a:rPr>
              <a:t>River,  WA****</a:t>
            </a:r>
          </a:p>
          <a:p>
            <a:pPr lvl="4">
              <a:buFont typeface="Wingdings" pitchFamily="2" charset="2"/>
              <a:buNone/>
            </a:pPr>
            <a:r>
              <a:rPr lang="en-US" sz="1400" dirty="0">
                <a:latin typeface="Centaur" pitchFamily="18" charset="0"/>
              </a:rPr>
              <a:t>				</a:t>
            </a:r>
          </a:p>
          <a:p>
            <a:pPr lvl="4">
              <a:buFont typeface="Wingdings" pitchFamily="2" charset="2"/>
              <a:buNone/>
            </a:pPr>
            <a:r>
              <a:rPr lang="en-US" sz="1400" dirty="0">
                <a:latin typeface="Centaur" pitchFamily="18" charset="0"/>
              </a:rPr>
              <a:t>			*      =   Chesapeake Bay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    =   Sea turtle nesting habitats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***   =  See </a:t>
            </a:r>
            <a:r>
              <a:rPr lang="en-US" sz="1400" dirty="0" smtClean="0">
                <a:latin typeface="Centaur" pitchFamily="18" charset="0"/>
              </a:rPr>
              <a:t>next slide for </a:t>
            </a:r>
            <a:r>
              <a:rPr lang="en-US" sz="1400" dirty="0">
                <a:latin typeface="Centaur" pitchFamily="18" charset="0"/>
              </a:rPr>
              <a:t>explanations</a:t>
            </a:r>
          </a:p>
          <a:p>
            <a:pPr lvl="4"/>
            <a:r>
              <a:rPr lang="en-US" sz="1400" dirty="0">
                <a:latin typeface="Centaur" pitchFamily="18" charset="0"/>
              </a:rPr>
              <a:t>			**** =  See </a:t>
            </a:r>
            <a:r>
              <a:rPr lang="en-US" sz="1400" dirty="0" smtClean="0">
                <a:latin typeface="Centaur" pitchFamily="18" charset="0"/>
              </a:rPr>
              <a:t>‘fish slide ‘– </a:t>
            </a:r>
            <a:r>
              <a:rPr lang="en-US" sz="1400" dirty="0">
                <a:latin typeface="Centaur" pitchFamily="18" charset="0"/>
              </a:rPr>
              <a:t>sockeye salmon habitat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143000" y="685800"/>
            <a:ext cx="5796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entaur" pitchFamily="18" charset="0"/>
              </a:rPr>
              <a:t>Similarities between Chemical and Light Pollution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86000" y="9906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 b="1" dirty="0">
              <a:latin typeface="Centaur" pitchFamily="18" charset="0"/>
            </a:endParaRPr>
          </a:p>
          <a:p>
            <a:r>
              <a:rPr lang="en-US" sz="2400" b="1" dirty="0">
                <a:latin typeface="Centaur" pitchFamily="18" charset="0"/>
              </a:rPr>
              <a:t>	   </a:t>
            </a:r>
            <a:r>
              <a:rPr lang="en-US" sz="2400" b="1" u="sng" dirty="0">
                <a:latin typeface="Centaur" pitchFamily="18" charset="0"/>
              </a:rPr>
              <a:t>Chemical</a:t>
            </a:r>
            <a:r>
              <a:rPr lang="en-US" sz="2400" b="1" dirty="0">
                <a:latin typeface="Centaur" pitchFamily="18" charset="0"/>
              </a:rPr>
              <a:t>    </a:t>
            </a:r>
            <a:r>
              <a:rPr lang="en-US" sz="2400" b="1" u="sng" dirty="0">
                <a:latin typeface="Centaur" pitchFamily="18" charset="0"/>
              </a:rPr>
              <a:t>Light </a:t>
            </a:r>
            <a:r>
              <a:rPr lang="en-US" sz="2400" b="1" dirty="0">
                <a:latin typeface="Centaur" pitchFamily="18" charset="0"/>
              </a:rPr>
              <a:t>         </a:t>
            </a:r>
            <a:r>
              <a:rPr lang="en-US" sz="2400" b="1" u="sng" dirty="0">
                <a:latin typeface="Centaur" pitchFamily="18" charset="0"/>
              </a:rPr>
              <a:t>Examples</a:t>
            </a:r>
          </a:p>
        </p:txBody>
      </p:sp>
      <p:pic>
        <p:nvPicPr>
          <p:cNvPr id="47109" name="Picture 5" descr="C:\WINDOWS\Desktop\badsk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1447800" cy="960438"/>
          </a:xfrm>
          <a:prstGeom prst="rect">
            <a:avLst/>
          </a:prstGeom>
          <a:noFill/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050"/>
          <p:cNvSpPr txBox="1">
            <a:spLocks noChangeArrowheads="1"/>
          </p:cNvSpPr>
          <p:nvPr/>
        </p:nvSpPr>
        <p:spPr bwMode="auto">
          <a:xfrm>
            <a:off x="990600" y="7620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67" name="Text Box 2051"/>
          <p:cNvSpPr txBox="1">
            <a:spLocks noChangeArrowheads="1"/>
          </p:cNvSpPr>
          <p:nvPr/>
        </p:nvSpPr>
        <p:spPr bwMode="auto">
          <a:xfrm>
            <a:off x="1295400" y="304800"/>
            <a:ext cx="67818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entaur" pitchFamily="18" charset="0"/>
              </a:rPr>
              <a:t>Environmental Restoration Comparison “Cleaning the Problem Up”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latin typeface="Centaur" pitchFamily="18" charset="0"/>
              </a:rPr>
              <a:t>Hypothetical scenario – compare 10 acres of land in watershed environment contaminated by either hazardous chemicals or light pollution </a:t>
            </a:r>
          </a:p>
        </p:txBody>
      </p:sp>
      <p:sp>
        <p:nvSpPr>
          <p:cNvPr id="62468" name="Text Box 2052"/>
          <p:cNvSpPr txBox="1">
            <a:spLocks noChangeArrowheads="1"/>
          </p:cNvSpPr>
          <p:nvPr/>
        </p:nvSpPr>
        <p:spPr bwMode="auto">
          <a:xfrm>
            <a:off x="457200" y="1752600"/>
            <a:ext cx="45720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Centaur" pitchFamily="18" charset="0"/>
              </a:rPr>
              <a:t>Chemical Pollution </a:t>
            </a:r>
            <a:r>
              <a:rPr lang="en-US" b="1" dirty="0">
                <a:latin typeface="Centaur" pitchFamily="18" charset="0"/>
              </a:rPr>
              <a:t>($$$$$$$$$$$$$$$)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Source  – residual presence may persist after source is eliminated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Environmental noncompliance fines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Civil/criminal litigation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Remediation/clean-up/disposal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High Manpower/equipment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Chemical Monitoring/recovery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Long term recovery usually required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Certain conditions may impede full recovery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 Public and wildlife health could potentially continue to be impacted after restoration.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dirty="0">
              <a:latin typeface="Centaur" pitchFamily="18" charset="0"/>
            </a:endParaRPr>
          </a:p>
        </p:txBody>
      </p:sp>
      <p:sp>
        <p:nvSpPr>
          <p:cNvPr id="62469" name="Text Box 2053"/>
          <p:cNvSpPr txBox="1">
            <a:spLocks noChangeArrowheads="1"/>
          </p:cNvSpPr>
          <p:nvPr/>
        </p:nvSpPr>
        <p:spPr bwMode="auto">
          <a:xfrm>
            <a:off x="5105400" y="1752600"/>
            <a:ext cx="40386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Centaur" pitchFamily="18" charset="0"/>
              </a:rPr>
              <a:t>Light  Pollution </a:t>
            </a:r>
            <a:r>
              <a:rPr lang="en-US" b="1" dirty="0">
                <a:latin typeface="Centaur" pitchFamily="18" charset="0"/>
              </a:rPr>
              <a:t>($)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Source  – on/off; no residual presence after source is eliminated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Planning and design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Equipment retrofit costs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Disposal/recycle of old equipment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Less manpower/equipment demand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Low/no monitoring requirement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Short term recovery anticipated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Minimum impediment to full recovery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Centaur" pitchFamily="18" charset="0"/>
              </a:rPr>
              <a:t> Public and wildlife health could potentially be significantly improved after restoration.</a:t>
            </a:r>
            <a:endParaRPr lang="en-US" b="1" u="sng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Combat Light Pollution?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7467600" cy="5915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Circadian rhythm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Vision impaired by Glare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Animal Health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Bird Migration, Sea Turtles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Bees, Fireflies, and other insects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Ecological impact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The Environment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Increased greenhouse emissions</a:t>
            </a:r>
          </a:p>
          <a:p>
            <a:pPr lvl="1">
              <a:defRPr/>
            </a:pPr>
            <a:r>
              <a:rPr lang="en-US" sz="2400" dirty="0">
                <a:latin typeface="Centaur" pitchFamily="18" charset="0"/>
              </a:rPr>
              <a:t>Unnecessary waste of precious natural </a:t>
            </a:r>
            <a:r>
              <a:rPr lang="en-US" sz="2400" dirty="0" smtClean="0">
                <a:latin typeface="Centaur" pitchFamily="18" charset="0"/>
              </a:rPr>
              <a:t>resources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Astronomy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Stargazing, astronomy research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Aesthetics</a:t>
            </a:r>
            <a:endParaRPr lang="en-US" sz="24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36638"/>
            <a:ext cx="4259191" cy="2862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1121" y="3945561"/>
            <a:ext cx="359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entaur" pitchFamily="18" charset="0"/>
              </a:rPr>
              <a:t>Fireflies </a:t>
            </a:r>
            <a:r>
              <a:rPr lang="en-US" sz="2400" i="1" dirty="0" err="1" smtClean="0">
                <a:latin typeface="Centaur" pitchFamily="18" charset="0"/>
              </a:rPr>
              <a:t>photobomb</a:t>
            </a:r>
            <a:r>
              <a:rPr lang="en-US" sz="2400" i="1" dirty="0" smtClean="0">
                <a:latin typeface="Centaur" pitchFamily="18" charset="0"/>
              </a:rPr>
              <a:t> the </a:t>
            </a:r>
            <a:br>
              <a:rPr lang="en-US" sz="2400" i="1" dirty="0" smtClean="0">
                <a:latin typeface="Centaur" pitchFamily="18" charset="0"/>
              </a:rPr>
            </a:br>
            <a:r>
              <a:rPr lang="en-US" sz="2400" i="1" dirty="0" smtClean="0">
                <a:latin typeface="Centaur" pitchFamily="18" charset="0"/>
              </a:rPr>
              <a:t>all -sky-camera at the </a:t>
            </a:r>
            <a:br>
              <a:rPr lang="en-US" sz="2400" i="1" dirty="0" smtClean="0">
                <a:latin typeface="Centaur" pitchFamily="18" charset="0"/>
              </a:rPr>
            </a:br>
            <a:r>
              <a:rPr lang="en-US" sz="2400" i="1" dirty="0" smtClean="0">
                <a:latin typeface="Centaur" pitchFamily="18" charset="0"/>
              </a:rPr>
              <a:t>Truman State Observatory</a:t>
            </a:r>
            <a:endParaRPr lang="en-US" sz="2400" i="1" dirty="0">
              <a:latin typeface="Centaur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895" y="5379731"/>
            <a:ext cx="2819400" cy="14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7" name="Picture 11" descr="C:\WINNT\Profiles\nolesj\Desktop\ey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1752600" cy="1146175"/>
          </a:xfrm>
          <a:prstGeom prst="rect">
            <a:avLst/>
          </a:prstGeom>
          <a:noFill/>
        </p:spPr>
      </p:pic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362200" y="381000"/>
            <a:ext cx="4495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entaur" pitchFamily="18" charset="0"/>
              </a:rPr>
              <a:t>LOOKING AT THE TOP OF THE FOOD CHAIN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entaur" pitchFamily="18" charset="0"/>
              </a:rPr>
              <a:t>HUMAN HEALTH IMPACTS 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entaur" pitchFamily="18" charset="0"/>
              </a:rPr>
              <a:t>A MODEL FOR WILDLIFE EXPOSURE?</a:t>
            </a:r>
          </a:p>
        </p:txBody>
      </p:sp>
      <p:pic>
        <p:nvPicPr>
          <p:cNvPr id="29710" name="Picture 14" descr="C:\WINNT\Profiles\nolesj\Desktop\ey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457200"/>
            <a:ext cx="1752600" cy="1146175"/>
          </a:xfrm>
          <a:prstGeom prst="rect">
            <a:avLst/>
          </a:prstGeom>
          <a:noFill/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228600" y="2057400"/>
            <a:ext cx="8763000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Circadian rhythms set to natural cycle of day and night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Light controls body’s  internal clock or “circadian rhythm”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Immune System is circadian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 	Correlation  between low melatonin levels and cancer in humans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	Wildlife in or near urban areas may have more exposure to </a:t>
            </a:r>
            <a:r>
              <a:rPr lang="en-US" sz="2200" dirty="0" smtClean="0">
                <a:latin typeface="Centaur" pitchFamily="18" charset="0"/>
              </a:rPr>
              <a:t>light </a:t>
            </a:r>
            <a:r>
              <a:rPr lang="en-US" sz="2200" dirty="0">
                <a:latin typeface="Centaur" pitchFamily="18" charset="0"/>
              </a:rPr>
              <a:t>	pollution than humans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	What are the physiological effects of light pollution on wildlife?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200" dirty="0">
                <a:latin typeface="Centaur" pitchFamily="18" charset="0"/>
              </a:rPr>
              <a:t> 	Could possible physiological changes resulting from light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200" dirty="0">
                <a:latin typeface="Centaur" pitchFamily="18" charset="0"/>
              </a:rPr>
              <a:t> 	pollution exposure result in the decline of wildlife species</a:t>
            </a:r>
            <a:r>
              <a:rPr lang="en-US" sz="2200" dirty="0" smtClean="0">
                <a:latin typeface="Centaur" pitchFamily="18" charset="0"/>
              </a:rPr>
              <a:t>?</a:t>
            </a:r>
            <a:endParaRPr lang="en-US" sz="2200" dirty="0">
              <a:latin typeface="Centau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0597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entaur" pitchFamily="18" charset="0"/>
              </a:rPr>
              <a:t>PUBLIC POLLUTION REGULATION</a:t>
            </a:r>
          </a:p>
          <a:p>
            <a:pPr algn="ctr"/>
            <a:endParaRPr lang="en-US" sz="2400" dirty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Chemical </a:t>
            </a:r>
            <a:r>
              <a:rPr lang="en-US" sz="2400" dirty="0">
                <a:latin typeface="Centaur" pitchFamily="18" charset="0"/>
              </a:rPr>
              <a:t>pollution tightly regulated by public law </a:t>
            </a:r>
            <a:r>
              <a:rPr lang="en-US" sz="2400" dirty="0" smtClean="0">
                <a:latin typeface="Centaur" pitchFamily="18" charset="0"/>
              </a:rPr>
              <a:t>and multiple agencies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Light </a:t>
            </a:r>
            <a:r>
              <a:rPr lang="en-US" sz="2400" dirty="0">
                <a:latin typeface="Centaur" pitchFamily="18" charset="0"/>
              </a:rPr>
              <a:t>pollution is not regulated by environmental </a:t>
            </a:r>
            <a:r>
              <a:rPr lang="en-US" sz="2400" dirty="0" smtClean="0">
                <a:latin typeface="Centaur" pitchFamily="18" charset="0"/>
              </a:rPr>
              <a:t>agencies</a:t>
            </a:r>
            <a:r>
              <a:rPr lang="en-US" sz="2400" dirty="0">
                <a:latin typeface="Centaur" pitchFamily="18" charset="0"/>
              </a:rPr>
              <a:t>.  </a:t>
            </a: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Most </a:t>
            </a:r>
            <a:r>
              <a:rPr lang="en-US" sz="2400" dirty="0">
                <a:latin typeface="Centaur" pitchFamily="18" charset="0"/>
              </a:rPr>
              <a:t>agencies and many environmental </a:t>
            </a:r>
            <a:r>
              <a:rPr lang="en-US" sz="2400" dirty="0" smtClean="0">
                <a:latin typeface="Centaur" pitchFamily="18" charset="0"/>
              </a:rPr>
              <a:t>interest </a:t>
            </a:r>
            <a:r>
              <a:rPr lang="en-US" sz="2400" dirty="0">
                <a:latin typeface="Centaur" pitchFamily="18" charset="0"/>
              </a:rPr>
              <a:t>groups are dead asleep on the </a:t>
            </a:r>
            <a:r>
              <a:rPr lang="en-US" sz="2400" dirty="0" smtClean="0">
                <a:latin typeface="Centaur" pitchFamily="18" charset="0"/>
              </a:rPr>
              <a:t>issue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The </a:t>
            </a:r>
            <a:r>
              <a:rPr lang="en-US" sz="2400" dirty="0">
                <a:latin typeface="Centaur" pitchFamily="18" charset="0"/>
              </a:rPr>
              <a:t>States of </a:t>
            </a:r>
            <a:r>
              <a:rPr lang="en-US" sz="2400" dirty="0" smtClean="0">
                <a:latin typeface="Centaur" pitchFamily="18" charset="0"/>
              </a:rPr>
              <a:t>Florida, for example, </a:t>
            </a:r>
            <a:r>
              <a:rPr lang="en-US" sz="2400" dirty="0">
                <a:latin typeface="Centaur" pitchFamily="18" charset="0"/>
              </a:rPr>
              <a:t>has set the precedent </a:t>
            </a:r>
            <a:r>
              <a:rPr lang="en-US" sz="2400" dirty="0" smtClean="0">
                <a:latin typeface="Centaur" pitchFamily="18" charset="0"/>
              </a:rPr>
              <a:t>to regulate </a:t>
            </a:r>
            <a:r>
              <a:rPr lang="en-US" sz="2400" dirty="0">
                <a:latin typeface="Centaur" pitchFamily="18" charset="0"/>
              </a:rPr>
              <a:t>outdoor lighting strictly for </a:t>
            </a:r>
            <a:r>
              <a:rPr lang="en-US" sz="2400" dirty="0" smtClean="0">
                <a:latin typeface="Centaur" pitchFamily="18" charset="0"/>
              </a:rPr>
              <a:t>wildlife conservation </a:t>
            </a:r>
            <a:r>
              <a:rPr lang="en-US" sz="2400" dirty="0">
                <a:latin typeface="Centaur" pitchFamily="18" charset="0"/>
              </a:rPr>
              <a:t>purposes.</a:t>
            </a:r>
          </a:p>
          <a:p>
            <a:r>
              <a:rPr lang="en-US" sz="2400" dirty="0">
                <a:latin typeface="Centaur" pitchFamily="18" charset="0"/>
              </a:rPr>
              <a:t>	</a:t>
            </a:r>
          </a:p>
        </p:txBody>
      </p:sp>
      <p:pic>
        <p:nvPicPr>
          <p:cNvPr id="4102" name="Picture 6" descr="C:\WINNT\Profiles\nolesj\Desktop\BAD LIGH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1066800" cy="1066800"/>
          </a:xfrm>
          <a:prstGeom prst="rect">
            <a:avLst/>
          </a:prstGeom>
          <a:noFill/>
        </p:spPr>
      </p:pic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914400" y="129540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SzPct val="135000"/>
              <a:buFont typeface="Wingdings" pitchFamily="2" charset="2"/>
              <a:buChar char="§"/>
            </a:pPr>
            <a:r>
              <a:rPr lang="en-US" sz="2400" dirty="0">
                <a:latin typeface="Centaur" pitchFamily="18" charset="0"/>
              </a:rPr>
              <a:t>  	Agencies put the burden on local governments to 	control light pollution.  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981200" y="533400"/>
            <a:ext cx="4963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Centaur" pitchFamily="18" charset="0"/>
              </a:rPr>
              <a:t>PUBLIC POLLUTION REGULATION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514600" y="2209800"/>
            <a:ext cx="4268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latin typeface="Centaur" pitchFamily="18" charset="0"/>
              </a:rPr>
              <a:t>WRONG APPROACH!!!!!</a:t>
            </a:r>
            <a:endParaRPr lang="en-US" sz="2400" b="1">
              <a:latin typeface="Centaur" pitchFamily="18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990600" y="2895600"/>
            <a:ext cx="7010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135000"/>
              <a:buFont typeface="Wingdings" pitchFamily="2" charset="2"/>
              <a:buChar char="§"/>
            </a:pPr>
            <a:r>
              <a:rPr lang="en-US" sz="2400">
                <a:latin typeface="Centaur" pitchFamily="18" charset="0"/>
              </a:rPr>
              <a:t>  	Light pollution needs the same attention as </a:t>
            </a:r>
          </a:p>
          <a:p>
            <a:pPr>
              <a:buSzPct val="135000"/>
              <a:buFont typeface="Wingdings" pitchFamily="2" charset="2"/>
              <a:buNone/>
            </a:pPr>
            <a:r>
              <a:rPr lang="en-US" sz="2400">
                <a:latin typeface="Centaur" pitchFamily="18" charset="0"/>
              </a:rPr>
              <a:t>	chemical pollution</a:t>
            </a:r>
          </a:p>
          <a:p>
            <a:pPr>
              <a:buSzPct val="135000"/>
              <a:buFont typeface="Wingdings" pitchFamily="2" charset="2"/>
              <a:buChar char="§"/>
            </a:pPr>
            <a:endParaRPr lang="en-US" sz="2400">
              <a:latin typeface="Centaur" pitchFamily="18" charset="0"/>
            </a:endParaRPr>
          </a:p>
          <a:p>
            <a:pPr>
              <a:buSzPct val="135000"/>
              <a:buFont typeface="Wingdings" pitchFamily="2" charset="2"/>
              <a:buChar char="§"/>
            </a:pPr>
            <a:r>
              <a:rPr lang="en-US" sz="2400">
                <a:latin typeface="Centaur" pitchFamily="18" charset="0"/>
              </a:rPr>
              <a:t>  	Environmental agencies need to address light 	pollution as a regional ecosystem and wildlife 	management approach.</a:t>
            </a:r>
          </a:p>
          <a:p>
            <a:pPr>
              <a:buSzPct val="135000"/>
              <a:buFont typeface="Wingdings" pitchFamily="2" charset="2"/>
              <a:buChar char="§"/>
            </a:pPr>
            <a:endParaRPr lang="en-US" sz="2400">
              <a:latin typeface="Centaur" pitchFamily="18" charset="0"/>
            </a:endParaRPr>
          </a:p>
          <a:p>
            <a:r>
              <a:rPr lang="en-US" sz="2400">
                <a:latin typeface="Centaur" pitchFamily="18" charset="0"/>
              </a:rPr>
              <a:t>Examples:  	</a:t>
            </a:r>
            <a:r>
              <a:rPr lang="en-US" sz="2000" b="1">
                <a:latin typeface="Centaur" pitchFamily="18" charset="0"/>
              </a:rPr>
              <a:t>Chesapeake Bay Program</a:t>
            </a:r>
          </a:p>
          <a:p>
            <a:r>
              <a:rPr lang="en-US" sz="2000" b="1">
                <a:latin typeface="Centaur" pitchFamily="18" charset="0"/>
              </a:rPr>
              <a:t>		Florida Everglades Program</a:t>
            </a:r>
          </a:p>
          <a:p>
            <a:r>
              <a:rPr lang="en-US" sz="2000" b="1">
                <a:latin typeface="Centaur" pitchFamily="18" charset="0"/>
              </a:rPr>
              <a:t>		Great Lakes Program</a:t>
            </a:r>
          </a:p>
        </p:txBody>
      </p:sp>
      <p:pic>
        <p:nvPicPr>
          <p:cNvPr id="8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8686800" cy="1447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Specific Example of ALAN</a:t>
            </a:r>
          </a:p>
          <a:p>
            <a:pPr algn="ctr">
              <a:buNone/>
              <a:defRPr/>
            </a:pPr>
            <a:r>
              <a:rPr lang="en-US" sz="3600" dirty="0" smtClean="0">
                <a:latin typeface="Centaur" panose="02030504050205020304" pitchFamily="18" charset="0"/>
              </a:rPr>
              <a:t>Affecting Insects and Pollinators</a:t>
            </a:r>
            <a:endParaRPr lang="en-US" sz="36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Pollinators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990600"/>
            <a:ext cx="7115175" cy="474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" y="990600"/>
            <a:ext cx="89154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Virtually all of the world’s seed plants need to be pollinated.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This is just as true for cone-bearing plants, such as pine trees on Alpine peaks, as for the more colorful and familiar flowering plants we see around us in Missouri.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Pollen, looking like insignificant yellow dust, bears a plant’s male sex cells and is a vital link in the reproductive cycle. </a:t>
            </a:r>
            <a:br>
              <a:rPr lang="en-US" sz="2400" dirty="0" smtClean="0">
                <a:latin typeface="Centaur" pitchFamily="18" charset="0"/>
              </a:rPr>
            </a:b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With adequate pollination, wildflowers: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Reproduce and produce enough seeds for dispersal and propagation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Maintain genetic diversity within a population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Develop adequate fruits to entice seed dispersers</a:t>
            </a:r>
            <a:endParaRPr lang="en-US" sz="2200" dirty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Role of Pollinators in Nature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968720"/>
            <a:ext cx="2850206" cy="188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55626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entaur" pitchFamily="18" charset="0"/>
              </a:rPr>
              <a:t>https://www.youtube.com/watch?v=chvXwNbs3SA</a:t>
            </a:r>
            <a:endParaRPr lang="en-US" i="1" dirty="0">
              <a:latin typeface="Centaur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5410200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1963" indent="-341313" algn="ctr">
              <a:buSzPct val="135000"/>
            </a:pPr>
            <a:r>
              <a:rPr lang="en-US" sz="2000" dirty="0" smtClean="0">
                <a:latin typeface="Centaur" pitchFamily="18" charset="0"/>
              </a:rPr>
              <a:t>The flower type, shape, color, odor, nectar, and structure vary by the type of pollinator that visits them. </a:t>
            </a:r>
          </a:p>
          <a:p>
            <a:pPr marL="461963" indent="-341313" algn="ctr">
              <a:buSzPct val="135000"/>
            </a:pPr>
            <a:r>
              <a:rPr lang="en-US" sz="2000" dirty="0" smtClean="0">
                <a:latin typeface="Centaur" pitchFamily="18" charset="0"/>
              </a:rPr>
              <a:t>Such characteristics are considered pollination syndromes and can be used to predict the type of pollinator that will aid the flower in successful reproduction.</a:t>
            </a:r>
            <a:r>
              <a:rPr lang="en-US" sz="2000" dirty="0">
                <a:latin typeface="Centaur" pitchFamily="18" charset="0"/>
              </a:rPr>
              <a:t>	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29000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Pollinators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838200"/>
            <a:ext cx="617378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 rot="16200000">
            <a:off x="-2039034" y="3046511"/>
            <a:ext cx="4724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https://www.fs.fed.us/wildflowers/pollinators/importance.shtml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Pollinators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6149" name="Picture 5" descr="https://www.iowadnr.gov/Portals/idnr/uploads/pins/Pins%202/24x36_Wildlife_PrairieCycle_web.jpg?ver=2015-09-09-101136-3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Fatal Light Awareness Program (FLAP) Canada is a registered Canadian charity widely recognized as the pre-eminent authority on the bird-building collision issue.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Each year in Canada, around 25 million migratory birds die as a direct result of collisions with buildings.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We can only expect that number to grow unless we all work together to help mitigate local biodiversity loss through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urban development that considers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wildlife species.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For almost 30 years, FLAP Canada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has engaged millions of people with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dozens of campaigns and initiatives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with one goal: keep birds safe from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deadly collisions with buildings.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and FLAP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914400"/>
            <a:ext cx="177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https://flap.org/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5850" y="3448050"/>
            <a:ext cx="42481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14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016913"/>
            <a:ext cx="5410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in a dense pattern, leaving no gaps more than 5 cm by 5 cm (2 inches by 2 inches). If gaps are any larger, birds may try to fly through them and still hit the window.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to the outside surface of the glass, NOT the inside. Reflections of trees or sky on the outside of the window may render any internal window markings invisible.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be of high contrast so that they stand out on the window. Markings with poor contrast, for example black dots on a very dark window, might not be noticed by birds.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Each marking should be no less than 6 mm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(1/4 inch) in diameter.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cover the entire surface of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the glass.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Preventing Birds Hitting Buildings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914401"/>
            <a:ext cx="3429000" cy="27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90600" y="6550223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https://flap.org/stop-birds-from-hitting-windows/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657600"/>
            <a:ext cx="3124200" cy="311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62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Light Intensity and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are both important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1030" name="Picture 6" descr="Color Temperature Scale for light bulbs | AtlantaLightBulb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026506"/>
            <a:ext cx="5032375" cy="22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69" y="5636173"/>
            <a:ext cx="528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Centaur" panose="02030504050205020304" pitchFamily="18" charset="0"/>
              </a:rPr>
              <a:t>Orange</a:t>
            </a:r>
            <a:r>
              <a:rPr lang="en-US" sz="24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/Red good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aur" panose="02030504050205020304" pitchFamily="18" charset="0"/>
              </a:rPr>
              <a:t>yellow bad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blue light ugly</a:t>
            </a:r>
            <a:endParaRPr lang="en-US" sz="24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44" y="3242052"/>
            <a:ext cx="4446736" cy="2320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81675" y="990600"/>
            <a:ext cx="2694136" cy="2514600"/>
            <a:chOff x="5791200" y="1866900"/>
            <a:chExt cx="2694136" cy="2514600"/>
          </a:xfrm>
        </p:grpSpPr>
        <p:pic>
          <p:nvPicPr>
            <p:cNvPr id="10" name="Picture 4" descr="What Are Lumens? Lumens Chart, Definition &amp; Light Bulb Facts at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736" y="1866900"/>
              <a:ext cx="25146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791200" y="3447853"/>
              <a:ext cx="1295400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472808" y="2144785"/>
              <a:ext cx="1012528" cy="5471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23111" y="3894494"/>
            <a:ext cx="2933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aur" panose="02030504050205020304" pitchFamily="18" charset="0"/>
              </a:rPr>
              <a:t>For outdoor lighting, aim for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solidFill>
                  <a:srgbClr val="FFCC66"/>
                </a:solidFill>
                <a:latin typeface="Centaur" panose="02030504050205020304" pitchFamily="18" charset="0"/>
              </a:rPr>
              <a:t>3000</a:t>
            </a:r>
            <a:r>
              <a:rPr lang="en-US" sz="2000" b="1" dirty="0" smtClean="0">
                <a:latin typeface="Centaur" panose="02030504050205020304" pitchFamily="18" charset="0"/>
              </a:rPr>
              <a:t> K and below, preferably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latin typeface="Centaur" panose="02030504050205020304" pitchFamily="18" charset="0"/>
              </a:rPr>
              <a:t>about </a:t>
            </a:r>
            <a:r>
              <a:rPr lang="en-US" sz="2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2000</a:t>
            </a:r>
            <a:r>
              <a:rPr lang="en-US" sz="2000" b="1" dirty="0" smtClean="0">
                <a:latin typeface="Centaur" panose="02030504050205020304" pitchFamily="18" charset="0"/>
              </a:rPr>
              <a:t> K.</a:t>
            </a:r>
            <a:endParaRPr lang="en-US" sz="2000" b="1" dirty="0">
              <a:latin typeface="Centaur" panose="020305040502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https://www.audubon.org/lights-out-program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https://www.audubon.org/news/four-decades-building-strike-records-point-super-collider-birds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https://www.darksky.org/light-pollution-poses-threat-to-migrating-birds/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https://flap.org/wp-content/uploads/2019/11/US-Fish-and-Wildlife-Best-Practices.pdf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3"/>
              </a:rPr>
              <a:t>https://www.nature.com/articles/s41598-018-21577-6.pdf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4"/>
              </a:rPr>
              <a:t>https://birdcast.info/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Migration: References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is important but check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1" y="1221250"/>
            <a:ext cx="2964668" cy="2323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694660"/>
            <a:ext cx="5257800" cy="2743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994" y="1219200"/>
            <a:ext cx="2970006" cy="2316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264" y="1219200"/>
            <a:ext cx="2951736" cy="2325110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Reducing Light Pollution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990600"/>
            <a:ext cx="89739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technical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solutions to light pollution are rather straight-forward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minimize use of outdoor light, direct it where it is needed, and use amber/red light instead of blue-white light.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The bigger challenge is to overcome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individual and institutional inertia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 make people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change their habits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This requires dark sky advocates to 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take the initiative 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and engage the public to create awareness about the issues involved, and to move people to act and demand change [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bottom-up approach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Additionally, dark sky advocates need to talk to administrators and lawmakers to help them pass laws and ordinances that prohibit the unnecessary and indiscriminate use of outdoor lights [</a:t>
            </a: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top-down approach</a:t>
            </a:r>
            <a:r>
              <a:rPr lang="en-US" sz="28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 descr="C:\Users\vgdesktop5\Desktop\Light-to-Protect-the-Night-Five-Principles-for-Responsible-Outdoor-Lighting-IDAIES-01-1-1536x11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838200"/>
            <a:ext cx="8153400" cy="590803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How to combat Light Pollution?</a:t>
            </a:r>
            <a:endParaRPr lang="en-US" sz="32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15505</TotalTime>
  <Words>2378</Words>
  <Application>Microsoft Office PowerPoint</Application>
  <PresentationFormat>On-screen Show (4:3)</PresentationFormat>
  <Paragraphs>356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Cambria</vt:lpstr>
      <vt:lpstr>Centaur</vt:lpstr>
      <vt:lpstr>Times New Roman</vt:lpstr>
      <vt:lpstr>Wingdings</vt:lpstr>
      <vt:lpstr>Office Theme</vt:lpstr>
      <vt:lpstr>PowerPoint Presentation</vt:lpstr>
      <vt:lpstr>Shameless Plug</vt:lpstr>
      <vt:lpstr>Outline of Talk</vt:lpstr>
      <vt:lpstr>What is Light Pollution? [ALAN = Artificial Light At Night]</vt:lpstr>
      <vt:lpstr>Why Combat Light Pollution?</vt:lpstr>
      <vt:lpstr>Light Intensity and Color are both important</vt:lpstr>
      <vt:lpstr>Color is important but check spectrum!</vt:lpstr>
      <vt:lpstr>PowerPoint Presentation</vt:lpstr>
      <vt:lpstr>How to combat Light Pollution?</vt:lpstr>
      <vt:lpstr>PowerPoint Presentation</vt:lpstr>
      <vt:lpstr>What I’d like you to do</vt:lpstr>
      <vt:lpstr>Natural Illumination during day &amp; night</vt:lpstr>
      <vt:lpstr>PowerPoint Presentation</vt:lpstr>
      <vt:lpstr>Birds at Night (Horton et al., 2019)</vt:lpstr>
      <vt:lpstr>PowerPoint Presentation</vt:lpstr>
      <vt:lpstr>Birds at Night (Horton et al., 2019)</vt:lpstr>
      <vt:lpstr>Birds at Night (Cabrera-Cruz et al., 2018)</vt:lpstr>
      <vt:lpstr>PowerPoint Presentation</vt:lpstr>
      <vt:lpstr>ALAN and Moon Phase Sky Brightness Measurements</vt:lpstr>
      <vt:lpstr>ALAN and Moon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I do?</vt:lpstr>
      <vt:lpstr>What can I do?</vt:lpstr>
      <vt:lpstr>Summary</vt:lpstr>
      <vt:lpstr>Summary</vt:lpstr>
      <vt:lpstr>Summary</vt:lpstr>
      <vt:lpstr>Why combat Light Pollution? The Circadian Rhythm</vt:lpstr>
      <vt:lpstr>The Circadian Rhythm</vt:lpstr>
      <vt:lpstr>ALAN And Wildlife</vt:lpstr>
      <vt:lpstr>ALAN &amp; Habitat Disturbance Observations</vt:lpstr>
      <vt:lpstr>COMMONLY OBSERVED EFFECTS OF HARMFUL POLLUTANTS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So Starry, Starry Night –  Quantifying and Combating Light Pollution</dc:title>
  <dc:creator>Michelle</dc:creator>
  <cp:lastModifiedBy>Windows User</cp:lastModifiedBy>
  <cp:revision>278</cp:revision>
  <dcterms:created xsi:type="dcterms:W3CDTF">2006-08-16T00:00:00Z</dcterms:created>
  <dcterms:modified xsi:type="dcterms:W3CDTF">2023-08-28T18:10:37Z</dcterms:modified>
</cp:coreProperties>
</file>